
<file path=[Content_Types].xml><?xml version="1.0" encoding="utf-8"?>
<Types xmlns="http://schemas.openxmlformats.org/package/2006/content-types">
  <Default Extension="xml" ContentType="application/xml"/>
  <Default Extension="tif" ContentType="image/tif"/>
  <Default Extension="jpeg" ContentType="image/jpeg"/>
  <Default Extension="rels" ContentType="application/vnd.openxmlformats-package.relationships+xml"/>
  <Default Extension="mp4" ContentType="video/unknown"/>
  <Default Extension="mov" ContentType="video/unknown"/>
  <Default Extension="avi"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71"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F3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39" d="100"/>
          <a:sy n="39" d="100"/>
        </p:scale>
        <p:origin x="-1088" y="-104"/>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320092319"/>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381000" y="685800"/>
            <a:ext cx="6096000" cy="3429000"/>
          </a:xfrm>
          <a:prstGeom prst="rect">
            <a:avLst/>
          </a:prstGeom>
        </p:spPr>
        <p:txBody>
          <a:bodyPr/>
          <a:lstStyle/>
          <a:p>
            <a:endParaRPr/>
          </a:p>
        </p:txBody>
      </p:sp>
      <p:sp>
        <p:nvSpPr>
          <p:cNvPr id="124" name="Shape 124"/>
          <p:cNvSpPr>
            <a:spLocks noGrp="1"/>
          </p:cNvSpPr>
          <p:nvPr>
            <p:ph type="body" sz="quarter" idx="1"/>
          </p:nvPr>
        </p:nvSpPr>
        <p:spPr>
          <a:prstGeom prst="rect">
            <a:avLst/>
          </a:prstGeom>
        </p:spPr>
        <p:txBody>
          <a:bodyPr/>
          <a:lstStyle/>
          <a:p>
            <a:r>
              <a:t>i want to enjoy my workout and focus on my form, but every time when i workout, i have to spend extra time counting and logging repetitions. So i built a tool that uses my camera to do the job for me. To build the tool….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r>
              <a:t>I used a subset of UCF 101 action dataset. the subset comprises 814 videos for the 7 exercise classes shown on the slide. </a:t>
            </a:r>
          </a:p>
          <a:p>
            <a:r>
              <a:t>The dataset has a great balance of exercise classes. However, due to the presence of large variations in camera motion, object scale, viewpoint, cluttered background, etc., it is also known a challenging data set.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xfrm>
            <a:off x="381000" y="685800"/>
            <a:ext cx="6096000" cy="3429000"/>
          </a:xfrm>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r>
              <a:t>To prepare the data for modelling, first, I converted the videos to series of jpeg images using ffmpeg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then since the number of reps is not available in the dataset, I manually annotated rep counts per frame for all 814 videos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r>
              <a:t>the videos generally consist of 1 - 3 reps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814 videos are rather small dataset for deep learning models. To get around this, I augmented the dataset by rescaling and flipping the images using Pillow, a python library. This allows me to increase the size of my data 11 times without extra manual annotation. </a:t>
            </a:r>
          </a:p>
          <a:p>
            <a:endParaRPr/>
          </a:p>
          <a:p>
            <a:r>
              <a:t>#Changes in perspective can change the apparent shape of an object. Transparent or reflective objects can also distort objects, but despite this distortion, we know the object to be the same. Affine transformations provide simple linear transforms that can expand a dataset,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After the data preparation, the frames were passed to Inception v3, a google pre-trained CNN model for image classification. instead of taking the classification prediction, I chopped off the the top classification part of the network and took the output from the final pool layer (2,048-d vector of features),  </a:t>
            </a:r>
          </a:p>
          <a:p>
            <a:r>
              <a:t>passed them to a single LSTM, a recurrent net that handles sequential data well. </a:t>
            </a:r>
          </a:p>
          <a:p>
            <a:endParaRPr/>
          </a:p>
          <a:p>
            <a:r>
              <a:t>After the LSTM model predicts the exercise class, i then took the classification result and the features extracted from Inception V3 to another LSTM that predicts the count. </a:t>
            </a:r>
          </a:p>
          <a:p>
            <a:endParaRPr/>
          </a:p>
          <a:p>
            <a:r>
              <a:t>#convert those extracted features into sequences of extracted features. </a:t>
            </a:r>
          </a:p>
          <a:p>
            <a:r>
              <a:t>we stitch the sampled 50 frames together</a:t>
            </a:r>
          </a:p>
          <a:p>
            <a:r>
              <a:t>#The LSTM 4096-wide LSTM layer, followed by a 512 Dense layer, with some dropout in between. </a:t>
            </a:r>
          </a:p>
          <a:p>
            <a:r>
              <a:t>#relatively shallow network outperformed all variants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94"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228600" algn="ctr">
              <a:spcBef>
                <a:spcPts val="0"/>
              </a:spcBef>
              <a:buSzTx/>
              <a:buNone/>
              <a:defRPr sz="5400"/>
            </a:lvl2pPr>
            <a:lvl3pPr marL="0" indent="457200" algn="ctr">
              <a:spcBef>
                <a:spcPts val="0"/>
              </a:spcBef>
              <a:buSzTx/>
              <a:buNone/>
              <a:defRPr sz="5400"/>
            </a:lvl3pPr>
            <a:lvl4pPr marL="0" indent="685800" algn="ctr">
              <a:spcBef>
                <a:spcPts val="0"/>
              </a:spcBef>
              <a:buSzTx/>
              <a:buNone/>
              <a:defRPr sz="5400"/>
            </a:lvl4pPr>
            <a:lvl5pPr marL="0" indent="91440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xmlns:p14="http://schemas.microsoft.com/office/powerpoint/2010/mai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2.png"/><Relationship Id="rId1" Type="http://schemas.microsoft.com/office/2007/relationships/media" Target="../media/media8.mp4"/><Relationship Id="rId2" Type="http://schemas.openxmlformats.org/officeDocument/2006/relationships/video" Target="../media/media8.mp4"/><Relationship Id="rId3" Type="http://schemas.microsoft.com/office/2007/relationships/media" Target="../media/media9.mp4"/><Relationship Id="rId4" Type="http://schemas.openxmlformats.org/officeDocument/2006/relationships/video" Target="../media/media9.mp4"/><Relationship Id="rId5" Type="http://schemas.microsoft.com/office/2007/relationships/media" Target="../media/media10.mp4"/><Relationship Id="rId6" Type="http://schemas.openxmlformats.org/officeDocument/2006/relationships/video" Target="../media/media10.mp4"/><Relationship Id="rId7" Type="http://schemas.microsoft.com/office/2007/relationships/media" Target="../media/media1.mp4"/><Relationship Id="rId8" Type="http://schemas.openxmlformats.org/officeDocument/2006/relationships/video" Target="../media/media1.mp4"/><Relationship Id="rId9" Type="http://schemas.openxmlformats.org/officeDocument/2006/relationships/slideLayout" Target="../slideLayouts/slideLayout6.xml"/><Relationship Id="rId10"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4.png"/><Relationship Id="rId1" Type="http://schemas.microsoft.com/office/2007/relationships/media" Target="../media/media11.avi"/><Relationship Id="rId2" Type="http://schemas.openxmlformats.org/officeDocument/2006/relationships/video" Target="../media/media11.avi"/></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5.png"/><Relationship Id="rId1" Type="http://schemas.microsoft.com/office/2007/relationships/media" Target="../media/media12.mov"/><Relationship Id="rId2" Type="http://schemas.openxmlformats.org/officeDocument/2006/relationships/video" Target="../media/media12.mov"/></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tif"/><Relationship Id="rId3" Type="http://schemas.openxmlformats.org/officeDocument/2006/relationships/image" Target="../media/image27.tif"/></Relationships>
</file>

<file path=ppt/slides/_rels/slide2.xml.rels><?xml version="1.0" encoding="UTF-8" standalone="yes"?>
<Relationships xmlns="http://schemas.openxmlformats.org/package/2006/relationships"><Relationship Id="rId9" Type="http://schemas.microsoft.com/office/2007/relationships/media" Target="../media/media5.mp4"/><Relationship Id="rId20" Type="http://schemas.openxmlformats.org/officeDocument/2006/relationships/image" Target="../media/image5.png"/><Relationship Id="rId21" Type="http://schemas.openxmlformats.org/officeDocument/2006/relationships/image" Target="../media/image6.png"/><Relationship Id="rId22" Type="http://schemas.openxmlformats.org/officeDocument/2006/relationships/image" Target="../media/image7.png"/><Relationship Id="rId23" Type="http://schemas.openxmlformats.org/officeDocument/2006/relationships/image" Target="../media/image8.png"/><Relationship Id="rId10" Type="http://schemas.openxmlformats.org/officeDocument/2006/relationships/video" Target="../media/media5.mp4"/><Relationship Id="rId11" Type="http://schemas.microsoft.com/office/2007/relationships/media" Target="../media/media6.mp4"/><Relationship Id="rId12" Type="http://schemas.openxmlformats.org/officeDocument/2006/relationships/video" Target="../media/media6.mp4"/><Relationship Id="rId13" Type="http://schemas.microsoft.com/office/2007/relationships/media" Target="../media/media7.mp4"/><Relationship Id="rId14" Type="http://schemas.openxmlformats.org/officeDocument/2006/relationships/video" Target="../media/media7.mp4"/><Relationship Id="rId15" Type="http://schemas.openxmlformats.org/officeDocument/2006/relationships/slideLayout" Target="../slideLayouts/slideLayout6.xml"/><Relationship Id="rId16" Type="http://schemas.openxmlformats.org/officeDocument/2006/relationships/notesSlide" Target="../notesSlides/notesSlide2.xml"/><Relationship Id="rId17" Type="http://schemas.openxmlformats.org/officeDocument/2006/relationships/image" Target="../media/image2.png"/><Relationship Id="rId18" Type="http://schemas.openxmlformats.org/officeDocument/2006/relationships/image" Target="../media/image3.png"/><Relationship Id="rId19" Type="http://schemas.openxmlformats.org/officeDocument/2006/relationships/image" Target="../media/image4.png"/><Relationship Id="rId1" Type="http://schemas.microsoft.com/office/2007/relationships/media" Target="../media/media1.mp4"/><Relationship Id="rId2" Type="http://schemas.openxmlformats.org/officeDocument/2006/relationships/video" Target="../media/media1.mp4"/><Relationship Id="rId3" Type="http://schemas.microsoft.com/office/2007/relationships/media" Target="../media/media2.mp4"/><Relationship Id="rId4" Type="http://schemas.openxmlformats.org/officeDocument/2006/relationships/video" Target="../media/media2.mp4"/><Relationship Id="rId5" Type="http://schemas.microsoft.com/office/2007/relationships/media" Target="../media/media3.mp4"/><Relationship Id="rId6" Type="http://schemas.openxmlformats.org/officeDocument/2006/relationships/video" Target="../media/media3.mp4"/><Relationship Id="rId7" Type="http://schemas.microsoft.com/office/2007/relationships/media" Target="../media/media4.mp4"/><Relationship Id="rId8" Type="http://schemas.openxmlformats.org/officeDocument/2006/relationships/video" Target="../media/media4.mp4"/></Relationships>
</file>

<file path=ppt/slides/_rels/slide3.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2.png"/><Relationship Id="rId1" Type="http://schemas.microsoft.com/office/2007/relationships/media" Target="../media/media8.mp4"/><Relationship Id="rId2" Type="http://schemas.openxmlformats.org/officeDocument/2006/relationships/video" Target="../media/media8.mp4"/><Relationship Id="rId3" Type="http://schemas.microsoft.com/office/2007/relationships/media" Target="../media/media9.mp4"/><Relationship Id="rId4" Type="http://schemas.openxmlformats.org/officeDocument/2006/relationships/video" Target="../media/media9.mp4"/><Relationship Id="rId5" Type="http://schemas.microsoft.com/office/2007/relationships/media" Target="../media/media10.mp4"/><Relationship Id="rId6" Type="http://schemas.openxmlformats.org/officeDocument/2006/relationships/video" Target="../media/media10.mp4"/><Relationship Id="rId7" Type="http://schemas.microsoft.com/office/2007/relationships/media" Target="../media/media1.mp4"/><Relationship Id="rId8" Type="http://schemas.openxmlformats.org/officeDocument/2006/relationships/video" Target="../media/media1.mp4"/><Relationship Id="rId9" Type="http://schemas.openxmlformats.org/officeDocument/2006/relationships/slideLayout" Target="../slideLayouts/slideLayout6.xml"/><Relationship Id="rId10" Type="http://schemas.openxmlformats.org/officeDocument/2006/relationships/image" Target="../media/image9.png"/></Relationships>
</file>

<file path=ppt/slides/_rels/slide4.xml.rels><?xml version="1.0" encoding="UTF-8" standalone="yes"?>
<Relationships xmlns="http://schemas.openxmlformats.org/package/2006/relationships"><Relationship Id="rId11" Type="http://schemas.openxmlformats.org/officeDocument/2006/relationships/image" Target="../media/image18.jpeg"/><Relationship Id="rId12" Type="http://schemas.openxmlformats.org/officeDocument/2006/relationships/image" Target="../media/image8.png"/><Relationship Id="rId1" Type="http://schemas.microsoft.com/office/2007/relationships/media" Target="../media/media7.mp4"/><Relationship Id="rId2" Type="http://schemas.openxmlformats.org/officeDocument/2006/relationships/video" Target="../media/media7.mp4"/><Relationship Id="rId3" Type="http://schemas.openxmlformats.org/officeDocument/2006/relationships/slideLayout" Target="../slideLayouts/slideLayout6.xml"/><Relationship Id="rId4" Type="http://schemas.openxmlformats.org/officeDocument/2006/relationships/notesSlide" Target="../notesSlides/notesSlide3.xml"/><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0"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4.jpeg"/><Relationship Id="rId6" Type="http://schemas.openxmlformats.org/officeDocument/2006/relationships/image" Target="../media/image15.jpeg"/><Relationship Id="rId7" Type="http://schemas.openxmlformats.org/officeDocument/2006/relationships/image" Target="../media/image16.jpeg"/><Relationship Id="rId8" Type="http://schemas.openxmlformats.org/officeDocument/2006/relationships/image" Target="../media/image17.jpeg"/><Relationship Id="rId9" Type="http://schemas.openxmlformats.org/officeDocument/2006/relationships/image" Target="../media/image18.jpe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22.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62F3C"/>
        </a:solidFill>
        <a:effectLst/>
      </p:bgPr>
    </p:bg>
    <p:spTree>
      <p:nvGrpSpPr>
        <p:cNvPr id="1" name=""/>
        <p:cNvGrpSpPr/>
        <p:nvPr/>
      </p:nvGrpSpPr>
      <p:grpSpPr>
        <a:xfrm>
          <a:off x="0" y="0"/>
          <a:ext cx="0" cy="0"/>
          <a:chOff x="0" y="0"/>
          <a:chExt cx="0" cy="0"/>
        </a:xfrm>
      </p:grpSpPr>
      <p:sp>
        <p:nvSpPr>
          <p:cNvPr id="119" name="Intelli-fitness"/>
          <p:cNvSpPr txBox="1">
            <a:spLocks noGrp="1"/>
          </p:cNvSpPr>
          <p:nvPr>
            <p:ph type="ctrTitle"/>
          </p:nvPr>
        </p:nvSpPr>
        <p:spPr>
          <a:xfrm>
            <a:off x="2345069" y="2298700"/>
            <a:ext cx="20828001" cy="4648200"/>
          </a:xfrm>
          <a:prstGeom prst="rect">
            <a:avLst/>
          </a:prstGeom>
        </p:spPr>
        <p:txBody>
          <a:bodyPr/>
          <a:lstStyle>
            <a:lvl1pPr>
              <a:defRPr sz="12600">
                <a:solidFill>
                  <a:srgbClr val="FFFFFF"/>
                </a:solidFill>
                <a:latin typeface="Arial Rounded MT Bold"/>
                <a:ea typeface="Arial Rounded MT Bold"/>
                <a:cs typeface="Arial Rounded MT Bold"/>
                <a:sym typeface="Arial Rounded MT Bold"/>
              </a:defRPr>
            </a:lvl1pPr>
          </a:lstStyle>
          <a:p>
            <a:r>
              <a:rPr dirty="0"/>
              <a:t>Intelli-fitness</a:t>
            </a:r>
          </a:p>
        </p:txBody>
      </p:sp>
      <p:pic>
        <p:nvPicPr>
          <p:cNvPr id="121" name="logo4.png" descr="logo4.png"/>
          <p:cNvPicPr>
            <a:picLocks noChangeAspect="1"/>
          </p:cNvPicPr>
          <p:nvPr/>
        </p:nvPicPr>
        <p:blipFill>
          <a:blip r:embed="rId3">
            <a:extLst/>
          </a:blip>
          <a:stretch>
            <a:fillRect/>
          </a:stretch>
        </p:blipFill>
        <p:spPr>
          <a:xfrm>
            <a:off x="5446425" y="4892045"/>
            <a:ext cx="2232425" cy="2232427"/>
          </a:xfrm>
          <a:prstGeom prst="rect">
            <a:avLst/>
          </a:prstGeom>
          <a:ln w="12700">
            <a:miter lim="400000"/>
          </a:ln>
        </p:spPr>
      </p:pic>
      <p:sp>
        <p:nvSpPr>
          <p:cNvPr id="122" name="Nicole Kong"/>
          <p:cNvSpPr txBox="1"/>
          <p:nvPr/>
        </p:nvSpPr>
        <p:spPr>
          <a:xfrm>
            <a:off x="19088330" y="11809102"/>
            <a:ext cx="4363418" cy="878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b="0">
                <a:solidFill>
                  <a:srgbClr val="03D1DD"/>
                </a:solidFill>
                <a:latin typeface="Damascus Bold"/>
                <a:ea typeface="Damascus Bold"/>
                <a:cs typeface="Damascus Bold"/>
                <a:sym typeface="Damascus Bold"/>
              </a:defRPr>
            </a:lvl1pPr>
          </a:lstStyle>
          <a:p>
            <a:r>
              <a:t>by Nicole Kong</a:t>
            </a:r>
          </a:p>
        </p:txBody>
      </p:sp>
      <p:sp>
        <p:nvSpPr>
          <p:cNvPr id="7" name="Turning the videos to frames"/>
          <p:cNvSpPr txBox="1"/>
          <p:nvPr/>
        </p:nvSpPr>
        <p:spPr>
          <a:xfrm>
            <a:off x="4377424" y="6946900"/>
            <a:ext cx="16546445" cy="18261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600" b="0">
                <a:solidFill>
                  <a:srgbClr val="03D1DD"/>
                </a:solidFill>
                <a:latin typeface="Damascus Bold"/>
                <a:ea typeface="Damascus Bold"/>
                <a:cs typeface="Damascus Bold"/>
                <a:sym typeface="Damascus Bold"/>
              </a:defRPr>
            </a:lvl1pPr>
          </a:lstStyle>
          <a:p>
            <a:r>
              <a:rPr lang="en-US" dirty="0" smtClean="0">
                <a:solidFill>
                  <a:srgbClr val="F4D062"/>
                </a:solidFill>
              </a:rPr>
              <a:t>using fitted smart data to help you </a:t>
            </a:r>
          </a:p>
          <a:p>
            <a:r>
              <a:rPr lang="en-US" dirty="0" smtClean="0">
                <a:solidFill>
                  <a:srgbClr val="F4D062"/>
                </a:solidFill>
              </a:rPr>
              <a:t>get a jump on your fitness </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v_Lunges_g01_c03.mp4" descr="v_Lunges_g01_c03.mp4"/>
          <p:cNvPicPr>
            <a:picLocks/>
          </p:cNvPicPr>
          <p:nvPr>
            <a:videoFile r:link="rId2"/>
            <p:extLst>
              <p:ext uri="{DAA4B4D4-6D71-4841-9C94-3DE7FCFB9230}">
                <p14:media xmlns:p14="http://schemas.microsoft.com/office/powerpoint/2010/main" r:embed="rId1"/>
              </p:ext>
            </p:extLst>
          </p:nvPr>
        </p:nvPicPr>
        <p:blipFill>
          <a:blip r:embed="rId10">
            <a:extLst/>
          </a:blip>
          <a:stretch>
            <a:fillRect/>
          </a:stretch>
        </p:blipFill>
        <p:spPr>
          <a:xfrm>
            <a:off x="8230802" y="597662"/>
            <a:ext cx="7098460" cy="5323846"/>
          </a:xfrm>
          <a:prstGeom prst="rect">
            <a:avLst/>
          </a:prstGeom>
          <a:ln w="12700">
            <a:miter lim="400000"/>
          </a:ln>
        </p:spPr>
      </p:pic>
      <p:pic>
        <p:nvPicPr>
          <p:cNvPr id="436" name="v_Lunges_g05_c01.mp4" descr="v_Lunges_g05_c01.mp4"/>
          <p:cNvPicPr>
            <a:picLocks/>
          </p:cNvPicPr>
          <p:nvPr>
            <a:videoFile r:link="rId4"/>
            <p:extLst>
              <p:ext uri="{DAA4B4D4-6D71-4841-9C94-3DE7FCFB9230}">
                <p14:media xmlns:p14="http://schemas.microsoft.com/office/powerpoint/2010/main" r:embed="rId3"/>
              </p:ext>
            </p:extLst>
          </p:nvPr>
        </p:nvPicPr>
        <p:blipFill>
          <a:blip r:embed="rId11">
            <a:extLst/>
          </a:blip>
          <a:stretch>
            <a:fillRect/>
          </a:stretch>
        </p:blipFill>
        <p:spPr>
          <a:xfrm>
            <a:off x="16348936" y="7351079"/>
            <a:ext cx="7064990" cy="5298742"/>
          </a:xfrm>
          <a:prstGeom prst="rect">
            <a:avLst/>
          </a:prstGeom>
          <a:ln w="12700">
            <a:miter lim="400000"/>
          </a:ln>
        </p:spPr>
      </p:pic>
      <p:pic>
        <p:nvPicPr>
          <p:cNvPr id="437" name="v_Lunges_g02_c04.mp4" descr="v_Lunges_g02_c04.mp4"/>
          <p:cNvPicPr>
            <a:picLocks/>
          </p:cNvPicPr>
          <p:nvPr>
            <a:videoFile r:link="rId6"/>
            <p:extLst>
              <p:ext uri="{DAA4B4D4-6D71-4841-9C94-3DE7FCFB9230}">
                <p14:media xmlns:p14="http://schemas.microsoft.com/office/powerpoint/2010/main" r:embed="rId5"/>
              </p:ext>
            </p:extLst>
          </p:nvPr>
        </p:nvPicPr>
        <p:blipFill>
          <a:blip r:embed="rId12">
            <a:extLst/>
          </a:blip>
          <a:stretch>
            <a:fillRect/>
          </a:stretch>
        </p:blipFill>
        <p:spPr>
          <a:xfrm>
            <a:off x="8230801" y="7338528"/>
            <a:ext cx="7098461" cy="5323845"/>
          </a:xfrm>
          <a:prstGeom prst="rect">
            <a:avLst/>
          </a:prstGeom>
          <a:ln w="12700">
            <a:miter lim="400000"/>
          </a:ln>
        </p:spPr>
      </p:pic>
      <p:pic>
        <p:nvPicPr>
          <p:cNvPr id="438" name="v_Lunges_g03_c03.mp4" descr="v_Lunges_g03_c03.mp4"/>
          <p:cNvPicPr>
            <a:picLocks/>
          </p:cNvPicPr>
          <p:nvPr>
            <a:videoFile r:link="rId8"/>
            <p:extLst>
              <p:ext uri="{DAA4B4D4-6D71-4841-9C94-3DE7FCFB9230}">
                <p14:media xmlns:p14="http://schemas.microsoft.com/office/powerpoint/2010/main" r:embed="rId7"/>
              </p:ext>
            </p:extLst>
          </p:nvPr>
        </p:nvPicPr>
        <p:blipFill>
          <a:blip r:embed="rId13">
            <a:extLst/>
          </a:blip>
          <a:stretch>
            <a:fillRect/>
          </a:stretch>
        </p:blipFill>
        <p:spPr>
          <a:xfrm>
            <a:off x="16332201" y="597662"/>
            <a:ext cx="7098461" cy="5323846"/>
          </a:xfrm>
          <a:prstGeom prst="rect">
            <a:avLst/>
          </a:prstGeom>
          <a:ln w="12700">
            <a:miter lim="400000"/>
          </a:ln>
        </p:spPr>
      </p:pic>
      <p:sp>
        <p:nvSpPr>
          <p:cNvPr id="439" name="XX reps"/>
          <p:cNvSpPr txBox="1"/>
          <p:nvPr/>
        </p:nvSpPr>
        <p:spPr>
          <a:xfrm>
            <a:off x="13820987" y="5956843"/>
            <a:ext cx="4539235" cy="1358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600" b="0">
                <a:solidFill>
                  <a:srgbClr val="F3512C"/>
                </a:solidFill>
                <a:latin typeface="Arial Rounded MT Bold"/>
                <a:ea typeface="Arial Rounded MT Bold"/>
                <a:cs typeface="Arial Rounded MT Bold"/>
                <a:sym typeface="Arial Rounded MT Bold"/>
              </a:defRPr>
            </a:lvl1pPr>
          </a:lstStyle>
          <a:p>
            <a:r>
              <a:t>Lunges</a:t>
            </a:r>
          </a:p>
        </p:txBody>
      </p:sp>
      <p:sp>
        <p:nvSpPr>
          <p:cNvPr id="440" name="Rectangle"/>
          <p:cNvSpPr/>
          <p:nvPr/>
        </p:nvSpPr>
        <p:spPr>
          <a:xfrm>
            <a:off x="-45430" y="-7516"/>
            <a:ext cx="7867955" cy="13908805"/>
          </a:xfrm>
          <a:prstGeom prst="rect">
            <a:avLst/>
          </a:prstGeom>
          <a:solidFill>
            <a:srgbClr val="252F3A"/>
          </a:solidFill>
          <a:ln w="12700">
            <a:miter lim="400000"/>
          </a:ln>
        </p:spPr>
        <p:txBody>
          <a:bodyPr lIns="0" tIns="0" rIns="0" bIns="0" anchor="ctr"/>
          <a:lstStyle/>
          <a:p>
            <a:pPr>
              <a:defRPr b="0">
                <a:solidFill>
                  <a:srgbClr val="1CBAB6"/>
                </a:solidFill>
                <a:latin typeface="+mn-lt"/>
                <a:ea typeface="+mn-ea"/>
                <a:cs typeface="+mn-cs"/>
                <a:sym typeface="Helvetica Neue Medium"/>
              </a:defRPr>
            </a:pPr>
            <a:endParaRPr/>
          </a:p>
        </p:txBody>
      </p:sp>
      <p:sp>
        <p:nvSpPr>
          <p:cNvPr id="441" name="Data Augmentation"/>
          <p:cNvSpPr txBox="1"/>
          <p:nvPr/>
        </p:nvSpPr>
        <p:spPr>
          <a:xfrm>
            <a:off x="-2102575" y="5428839"/>
            <a:ext cx="11982245"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lnSpcReduction="10000"/>
          </a:bodyPr>
          <a:lstStyle/>
          <a:p>
            <a:pPr defTabSz="726440">
              <a:defRPr sz="9856" b="0">
                <a:solidFill>
                  <a:srgbClr val="FFFFFF"/>
                </a:solidFill>
                <a:latin typeface="Arial Rounded MT Bold"/>
                <a:ea typeface="Arial Rounded MT Bold"/>
                <a:cs typeface="Arial Rounded MT Bold"/>
                <a:sym typeface="Arial Rounded MT Bold"/>
              </a:defRPr>
            </a:pPr>
            <a:r>
              <a:t>Model </a:t>
            </a:r>
          </a:p>
          <a:p>
            <a:pPr defTabSz="726440">
              <a:defRPr sz="9856" b="0">
                <a:solidFill>
                  <a:srgbClr val="FFFFFF"/>
                </a:solidFill>
                <a:latin typeface="Arial Rounded MT Bold"/>
                <a:ea typeface="Arial Rounded MT Bold"/>
                <a:cs typeface="Arial Rounded MT Bold"/>
                <a:sym typeface="Arial Rounded MT Bold"/>
              </a:defRPr>
            </a:pPr>
            <a:r>
              <a:t>Predictions</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9560000" fill="hold"/>
                                        <p:tgtEl>
                                          <p:spTgt spid="436"/>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437"/>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438"/>
                                        </p:tgtEl>
                                      </p:cBhvr>
                                    </p:cmd>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5" nodeType="clickEffect">
                                  <p:stCondLst>
                                    <p:cond delay="0"/>
                                  </p:stCondLst>
                                  <p:iterate type="lt">
                                    <p:tmAbs val="100"/>
                                  </p:iterate>
                                  <p:childTnLst>
                                    <p:set>
                                      <p:cBhvr>
                                        <p:cTn id="19" fill="hold"/>
                                        <p:tgtEl>
                                          <p:spTgt spid="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0" fill="hold" display="0">
                  <p:stCondLst>
                    <p:cond delay="indefinite"/>
                  </p:stCondLst>
                </p:cTn>
                <p:tgtEl>
                  <p:spTgt spid="437"/>
                </p:tgtEl>
              </p:cMediaNode>
            </p:video>
            <p:video>
              <p:cMediaNode vol="100000">
                <p:cTn id="21" fill="hold" display="0">
                  <p:stCondLst>
                    <p:cond delay="indefinite"/>
                  </p:stCondLst>
                </p:cTn>
                <p:tgtEl>
                  <p:spTgt spid="435"/>
                </p:tgtEl>
              </p:cMediaNode>
            </p:video>
            <p:video>
              <p:cMediaNode vol="100000">
                <p:cTn id="22" fill="hold" display="0">
                  <p:stCondLst>
                    <p:cond delay="indefinite"/>
                  </p:stCondLst>
                </p:cTn>
                <p:tgtEl>
                  <p:spTgt spid="438"/>
                </p:tgtEl>
              </p:cMediaNode>
            </p:video>
            <p:video>
              <p:cMediaNode vol="100000">
                <p:cTn id="23" fill="hold" display="0">
                  <p:stCondLst>
                    <p:cond delay="indefinite"/>
                  </p:stCondLst>
                </p:cTn>
                <p:tgtEl>
                  <p:spTgt spid="436"/>
                </p:tgtEl>
              </p:cMediaNode>
            </p:video>
          </p:childTnLst>
        </p:cTn>
      </p:par>
    </p:tnLst>
    <p:bldLst>
      <p:bldP spid="439" grpId="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2F3A"/>
        </a:solidFill>
        <a:effectLst/>
      </p:bgPr>
    </p:bg>
    <p:spTree>
      <p:nvGrpSpPr>
        <p:cNvPr id="1" name=""/>
        <p:cNvGrpSpPr/>
        <p:nvPr/>
      </p:nvGrpSpPr>
      <p:grpSpPr>
        <a:xfrm>
          <a:off x="0" y="0"/>
          <a:ext cx="0" cy="0"/>
          <a:chOff x="0" y="0"/>
          <a:chExt cx="0" cy="0"/>
        </a:xfrm>
      </p:grpSpPr>
      <p:sp>
        <p:nvSpPr>
          <p:cNvPr id="443" name="Rectangle"/>
          <p:cNvSpPr/>
          <p:nvPr/>
        </p:nvSpPr>
        <p:spPr>
          <a:xfrm>
            <a:off x="-45430" y="-7516"/>
            <a:ext cx="9954041" cy="13908805"/>
          </a:xfrm>
          <a:prstGeom prst="rect">
            <a:avLst/>
          </a:prstGeom>
          <a:solidFill>
            <a:srgbClr val="FFFFFF"/>
          </a:solidFill>
          <a:ln w="12700">
            <a:miter lim="400000"/>
          </a:ln>
        </p:spPr>
        <p:txBody>
          <a:bodyPr lIns="0" tIns="0" rIns="0" bIns="0" anchor="ctr"/>
          <a:lstStyle/>
          <a:p>
            <a:pPr>
              <a:defRPr b="0">
                <a:solidFill>
                  <a:srgbClr val="1CBAB6"/>
                </a:solidFill>
                <a:latin typeface="+mn-lt"/>
                <a:ea typeface="+mn-ea"/>
                <a:cs typeface="+mn-cs"/>
                <a:sym typeface="Helvetica Neue Medium"/>
              </a:defRPr>
            </a:pPr>
            <a:endParaRPr/>
          </a:p>
        </p:txBody>
      </p:sp>
      <p:sp>
        <p:nvSpPr>
          <p:cNvPr id="444" name="Counting Results"/>
          <p:cNvSpPr txBox="1"/>
          <p:nvPr/>
        </p:nvSpPr>
        <p:spPr>
          <a:xfrm>
            <a:off x="-183633" y="3222351"/>
            <a:ext cx="10615155" cy="31486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p>
            <a:pPr defTabSz="759459">
              <a:defRPr sz="10304" b="0">
                <a:solidFill>
                  <a:srgbClr val="252F3A"/>
                </a:solidFill>
                <a:latin typeface="Arial Rounded MT Bold"/>
                <a:ea typeface="Arial Rounded MT Bold"/>
                <a:cs typeface="Arial Rounded MT Bold"/>
                <a:sym typeface="Arial Rounded MT Bold"/>
              </a:defRPr>
            </a:pPr>
            <a:r>
              <a:t>Classification </a:t>
            </a:r>
          </a:p>
          <a:p>
            <a:pPr defTabSz="759459">
              <a:defRPr sz="10304" b="0">
                <a:solidFill>
                  <a:srgbClr val="252F3A"/>
                </a:solidFill>
                <a:latin typeface="Arial Rounded MT Bold"/>
                <a:ea typeface="Arial Rounded MT Bold"/>
                <a:cs typeface="Arial Rounded MT Bold"/>
                <a:sym typeface="Arial Rounded MT Bold"/>
              </a:defRPr>
            </a:pPr>
            <a:r>
              <a:t>Model Results</a:t>
            </a:r>
          </a:p>
        </p:txBody>
      </p:sp>
      <p:grpSp>
        <p:nvGrpSpPr>
          <p:cNvPr id="481" name="Group"/>
          <p:cNvGrpSpPr/>
          <p:nvPr/>
        </p:nvGrpSpPr>
        <p:grpSpPr>
          <a:xfrm>
            <a:off x="9996302" y="1768740"/>
            <a:ext cx="13857327" cy="10816473"/>
            <a:chOff x="0" y="0"/>
            <a:chExt cx="13857326" cy="10816472"/>
          </a:xfrm>
        </p:grpSpPr>
        <p:grpSp>
          <p:nvGrpSpPr>
            <p:cNvPr id="478" name="Group"/>
            <p:cNvGrpSpPr/>
            <p:nvPr/>
          </p:nvGrpSpPr>
          <p:grpSpPr>
            <a:xfrm>
              <a:off x="180311" y="0"/>
              <a:ext cx="13677016" cy="10203920"/>
              <a:chOff x="0" y="0"/>
              <a:chExt cx="13677014" cy="10203919"/>
            </a:xfrm>
          </p:grpSpPr>
          <p:sp>
            <p:nvSpPr>
              <p:cNvPr id="445" name="90"/>
              <p:cNvSpPr txBox="1"/>
              <p:nvPr/>
            </p:nvSpPr>
            <p:spPr>
              <a:xfrm>
                <a:off x="13230285" y="249382"/>
                <a:ext cx="446730" cy="4522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solidFill>
                      <a:srgbClr val="FFFFFF"/>
                    </a:solidFill>
                  </a:defRPr>
                </a:lvl1pPr>
              </a:lstStyle>
              <a:p>
                <a:r>
                  <a:t>90</a:t>
                </a:r>
              </a:p>
            </p:txBody>
          </p:sp>
          <p:grpSp>
            <p:nvGrpSpPr>
              <p:cNvPr id="477" name="Group"/>
              <p:cNvGrpSpPr/>
              <p:nvPr/>
            </p:nvGrpSpPr>
            <p:grpSpPr>
              <a:xfrm>
                <a:off x="-1" y="-1"/>
                <a:ext cx="13677014" cy="10203921"/>
                <a:chOff x="0" y="0"/>
                <a:chExt cx="13677012" cy="10203919"/>
              </a:xfrm>
            </p:grpSpPr>
            <p:pic>
              <p:nvPicPr>
                <p:cNvPr id="446" name="Plot 23.png" descr="Plot 23.png"/>
                <p:cNvPicPr>
                  <a:picLocks/>
                </p:cNvPicPr>
                <p:nvPr/>
              </p:nvPicPr>
              <p:blipFill>
                <a:blip r:embed="rId2">
                  <a:extLst/>
                </a:blip>
                <a:srcRect l="6660" t="12482" r="8055" b="10245"/>
                <a:stretch>
                  <a:fillRect/>
                </a:stretch>
              </p:blipFill>
              <p:spPr>
                <a:xfrm>
                  <a:off x="2388848" y="0"/>
                  <a:ext cx="10087876" cy="8696445"/>
                </a:xfrm>
                <a:prstGeom prst="rect">
                  <a:avLst/>
                </a:prstGeom>
                <a:ln w="12700" cap="flat">
                  <a:noFill/>
                  <a:miter lim="400000"/>
                </a:ln>
                <a:effectLst/>
              </p:spPr>
            </p:pic>
            <p:pic>
              <p:nvPicPr>
                <p:cNvPr id="447" name="Plot 23.png" descr="Plot 23.png"/>
                <p:cNvPicPr>
                  <a:picLocks/>
                </p:cNvPicPr>
                <p:nvPr/>
              </p:nvPicPr>
              <p:blipFill>
                <a:blip r:embed="rId2">
                  <a:extLst/>
                </a:blip>
                <a:srcRect l="94405" t="13730" r="3034" b="11267"/>
                <a:stretch>
                  <a:fillRect/>
                </a:stretch>
              </p:blipFill>
              <p:spPr>
                <a:xfrm>
                  <a:off x="12755839" y="104629"/>
                  <a:ext cx="455835" cy="8487356"/>
                </a:xfrm>
                <a:prstGeom prst="rect">
                  <a:avLst/>
                </a:prstGeom>
                <a:ln w="12700" cap="flat">
                  <a:noFill/>
                  <a:miter lim="400000"/>
                </a:ln>
                <a:effectLst/>
              </p:spPr>
            </p:pic>
            <p:sp>
              <p:nvSpPr>
                <p:cNvPr id="448" name="Bench Press"/>
                <p:cNvSpPr txBox="1"/>
                <p:nvPr/>
              </p:nvSpPr>
              <p:spPr>
                <a:xfrm>
                  <a:off x="164809" y="277786"/>
                  <a:ext cx="2128693" cy="5565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r>
                    <a:t>Bench Press</a:t>
                  </a:r>
                </a:p>
              </p:txBody>
            </p:sp>
            <p:sp>
              <p:nvSpPr>
                <p:cNvPr id="449" name="Body Weight…"/>
                <p:cNvSpPr txBox="1"/>
                <p:nvPr/>
              </p:nvSpPr>
              <p:spPr>
                <a:xfrm>
                  <a:off x="0" y="1455262"/>
                  <a:ext cx="2315870" cy="9740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200">
                      <a:solidFill>
                        <a:srgbClr val="FFFFFF"/>
                      </a:solidFill>
                    </a:defRPr>
                  </a:pPr>
                  <a:r>
                    <a:t>Body Weight </a:t>
                  </a:r>
                </a:p>
                <a:p>
                  <a:pPr>
                    <a:defRPr sz="2200">
                      <a:solidFill>
                        <a:srgbClr val="FFFFFF"/>
                      </a:solidFill>
                    </a:defRPr>
                  </a:pPr>
                  <a:r>
                    <a:t>Squats</a:t>
                  </a:r>
                </a:p>
              </p:txBody>
            </p:sp>
            <p:sp>
              <p:nvSpPr>
                <p:cNvPr id="450" name="Clean &amp;…"/>
                <p:cNvSpPr txBox="1"/>
                <p:nvPr/>
              </p:nvSpPr>
              <p:spPr>
                <a:xfrm>
                  <a:off x="802775" y="2672092"/>
                  <a:ext cx="1490727" cy="9740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200">
                      <a:solidFill>
                        <a:srgbClr val="FFFFFF"/>
                      </a:solidFill>
                    </a:defRPr>
                  </a:pPr>
                  <a:r>
                    <a:t>Clean &amp;</a:t>
                  </a:r>
                </a:p>
                <a:p>
                  <a:pPr>
                    <a:defRPr sz="2200">
                      <a:solidFill>
                        <a:srgbClr val="FFFFFF"/>
                      </a:solidFill>
                    </a:defRPr>
                  </a:pPr>
                  <a:r>
                    <a:t>Jerk</a:t>
                  </a:r>
                </a:p>
              </p:txBody>
            </p:sp>
            <p:sp>
              <p:nvSpPr>
                <p:cNvPr id="451" name="Handstand…"/>
                <p:cNvSpPr txBox="1"/>
                <p:nvPr/>
              </p:nvSpPr>
              <p:spPr>
                <a:xfrm>
                  <a:off x="273178" y="3869245"/>
                  <a:ext cx="2032387" cy="9740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200">
                      <a:solidFill>
                        <a:srgbClr val="FFFFFF"/>
                      </a:solidFill>
                    </a:defRPr>
                  </a:pPr>
                  <a:r>
                    <a:t>Handstand </a:t>
                  </a:r>
                </a:p>
                <a:p>
                  <a:pPr>
                    <a:defRPr sz="2200">
                      <a:solidFill>
                        <a:srgbClr val="FFFFFF"/>
                      </a:solidFill>
                    </a:defRPr>
                  </a:pPr>
                  <a:r>
                    <a:t>Push Ups</a:t>
                  </a:r>
                </a:p>
              </p:txBody>
            </p:sp>
            <p:sp>
              <p:nvSpPr>
                <p:cNvPr id="452" name="Lunges"/>
                <p:cNvSpPr txBox="1"/>
                <p:nvPr/>
              </p:nvSpPr>
              <p:spPr>
                <a:xfrm>
                  <a:off x="995727" y="5483827"/>
                  <a:ext cx="1297775" cy="556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r>
                    <a:t>Lunges</a:t>
                  </a:r>
                </a:p>
              </p:txBody>
            </p:sp>
            <p:sp>
              <p:nvSpPr>
                <p:cNvPr id="453" name="Pull Ups"/>
                <p:cNvSpPr txBox="1"/>
                <p:nvPr/>
              </p:nvSpPr>
              <p:spPr>
                <a:xfrm>
                  <a:off x="853733" y="6680980"/>
                  <a:ext cx="1451832" cy="5565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r>
                    <a:t>Pull Ups</a:t>
                  </a:r>
                </a:p>
              </p:txBody>
            </p:sp>
            <p:sp>
              <p:nvSpPr>
                <p:cNvPr id="454" name="Push Ups"/>
                <p:cNvSpPr txBox="1"/>
                <p:nvPr/>
              </p:nvSpPr>
              <p:spPr>
                <a:xfrm>
                  <a:off x="640908" y="7878133"/>
                  <a:ext cx="1664657" cy="5565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r>
                    <a:t>Push Ups</a:t>
                  </a:r>
                </a:p>
              </p:txBody>
            </p:sp>
            <p:sp>
              <p:nvSpPr>
                <p:cNvPr id="455" name="Bench…"/>
                <p:cNvSpPr txBox="1"/>
                <p:nvPr/>
              </p:nvSpPr>
              <p:spPr>
                <a:xfrm>
                  <a:off x="2407263" y="8806619"/>
                  <a:ext cx="1336162" cy="9740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200">
                      <a:solidFill>
                        <a:srgbClr val="FFFFFF"/>
                      </a:solidFill>
                    </a:defRPr>
                  </a:pPr>
                  <a:r>
                    <a:t>Bench </a:t>
                  </a:r>
                </a:p>
                <a:p>
                  <a:pPr>
                    <a:defRPr sz="2200">
                      <a:solidFill>
                        <a:srgbClr val="FFFFFF"/>
                      </a:solidFill>
                    </a:defRPr>
                  </a:pPr>
                  <a:r>
                    <a:t>Press</a:t>
                  </a:r>
                </a:p>
              </p:txBody>
            </p:sp>
            <p:sp>
              <p:nvSpPr>
                <p:cNvPr id="456" name="Body…"/>
                <p:cNvSpPr txBox="1"/>
                <p:nvPr/>
              </p:nvSpPr>
              <p:spPr>
                <a:xfrm>
                  <a:off x="3717135" y="8812487"/>
                  <a:ext cx="1426354" cy="13914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200">
                      <a:solidFill>
                        <a:srgbClr val="FFFFFF"/>
                      </a:solidFill>
                    </a:defRPr>
                  </a:pPr>
                  <a:r>
                    <a:t>Body </a:t>
                  </a:r>
                </a:p>
                <a:p>
                  <a:pPr>
                    <a:defRPr sz="2200">
                      <a:solidFill>
                        <a:srgbClr val="FFFFFF"/>
                      </a:solidFill>
                    </a:defRPr>
                  </a:pPr>
                  <a:r>
                    <a:t>Weight </a:t>
                  </a:r>
                </a:p>
                <a:p>
                  <a:pPr>
                    <a:defRPr sz="2200">
                      <a:solidFill>
                        <a:srgbClr val="FFFFFF"/>
                      </a:solidFill>
                    </a:defRPr>
                  </a:pPr>
                  <a:r>
                    <a:t>Squats</a:t>
                  </a:r>
                </a:p>
              </p:txBody>
            </p:sp>
            <p:sp>
              <p:nvSpPr>
                <p:cNvPr id="457" name="Clean &amp;…"/>
                <p:cNvSpPr txBox="1"/>
                <p:nvPr/>
              </p:nvSpPr>
              <p:spPr>
                <a:xfrm>
                  <a:off x="4915353" y="8804106"/>
                  <a:ext cx="1587374" cy="9740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200">
                      <a:solidFill>
                        <a:srgbClr val="FFFFFF"/>
                      </a:solidFill>
                    </a:defRPr>
                  </a:pPr>
                  <a:r>
                    <a:t>Clean &amp; </a:t>
                  </a:r>
                </a:p>
                <a:p>
                  <a:pPr>
                    <a:defRPr sz="2200">
                      <a:solidFill>
                        <a:srgbClr val="FFFFFF"/>
                      </a:solidFill>
                    </a:defRPr>
                  </a:pPr>
                  <a:r>
                    <a:t>Jerk</a:t>
                  </a:r>
                </a:p>
              </p:txBody>
            </p:sp>
            <p:sp>
              <p:nvSpPr>
                <p:cNvPr id="458" name="Handstand…"/>
                <p:cNvSpPr txBox="1"/>
                <p:nvPr/>
              </p:nvSpPr>
              <p:spPr>
                <a:xfrm>
                  <a:off x="6463489" y="8804106"/>
                  <a:ext cx="1938595" cy="133925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2200">
                      <a:solidFill>
                        <a:srgbClr val="FFFFFF"/>
                      </a:solidFill>
                    </a:defRPr>
                  </a:pPr>
                  <a:r>
                    <a:t>Handstand </a:t>
                  </a:r>
                </a:p>
                <a:p>
                  <a:pPr>
                    <a:defRPr sz="2200">
                      <a:solidFill>
                        <a:srgbClr val="FFFFFF"/>
                      </a:solidFill>
                    </a:defRPr>
                  </a:pPr>
                  <a:r>
                    <a:t>Push </a:t>
                  </a:r>
                </a:p>
                <a:p>
                  <a:pPr>
                    <a:defRPr sz="2200">
                      <a:solidFill>
                        <a:srgbClr val="FFFFFF"/>
                      </a:solidFill>
                    </a:defRPr>
                  </a:pPr>
                  <a:r>
                    <a:t>Ups</a:t>
                  </a:r>
                </a:p>
              </p:txBody>
            </p:sp>
            <p:sp>
              <p:nvSpPr>
                <p:cNvPr id="459" name="Lunges"/>
                <p:cNvSpPr txBox="1"/>
                <p:nvPr/>
              </p:nvSpPr>
              <p:spPr>
                <a:xfrm>
                  <a:off x="8373888" y="8804106"/>
                  <a:ext cx="1297775" cy="556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r>
                    <a:t>Lunges</a:t>
                  </a:r>
                </a:p>
              </p:txBody>
            </p:sp>
            <p:sp>
              <p:nvSpPr>
                <p:cNvPr id="460" name="Pull Ups"/>
                <p:cNvSpPr txBox="1"/>
                <p:nvPr/>
              </p:nvSpPr>
              <p:spPr>
                <a:xfrm>
                  <a:off x="9722082" y="8804106"/>
                  <a:ext cx="1451831" cy="556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r>
                    <a:t>Pull Ups</a:t>
                  </a:r>
                </a:p>
              </p:txBody>
            </p:sp>
            <p:sp>
              <p:nvSpPr>
                <p:cNvPr id="461" name="Push Ups"/>
                <p:cNvSpPr txBox="1"/>
                <p:nvPr/>
              </p:nvSpPr>
              <p:spPr>
                <a:xfrm>
                  <a:off x="11224333" y="8804106"/>
                  <a:ext cx="1664656" cy="556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a:solidFill>
                        <a:srgbClr val="FFFFFF"/>
                      </a:solidFill>
                    </a:defRPr>
                  </a:lvl1pPr>
                </a:lstStyle>
                <a:p>
                  <a:r>
                    <a:t>Push Ups</a:t>
                  </a:r>
                </a:p>
              </p:txBody>
            </p:sp>
            <p:sp>
              <p:nvSpPr>
                <p:cNvPr id="462" name="10"/>
                <p:cNvSpPr txBox="1"/>
                <p:nvPr/>
              </p:nvSpPr>
              <p:spPr>
                <a:xfrm>
                  <a:off x="13230284" y="7437929"/>
                  <a:ext cx="446729" cy="45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solidFill>
                        <a:srgbClr val="FFFFFF"/>
                      </a:solidFill>
                    </a:defRPr>
                  </a:lvl1pPr>
                </a:lstStyle>
                <a:p>
                  <a:r>
                    <a:t>10</a:t>
                  </a:r>
                </a:p>
              </p:txBody>
            </p:sp>
            <p:sp>
              <p:nvSpPr>
                <p:cNvPr id="463" name="20"/>
                <p:cNvSpPr txBox="1"/>
                <p:nvPr/>
              </p:nvSpPr>
              <p:spPr>
                <a:xfrm>
                  <a:off x="13230284" y="6527258"/>
                  <a:ext cx="446729" cy="45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solidFill>
                        <a:srgbClr val="FFFFFF"/>
                      </a:solidFill>
                    </a:defRPr>
                  </a:lvl1pPr>
                </a:lstStyle>
                <a:p>
                  <a:r>
                    <a:t>20</a:t>
                  </a:r>
                </a:p>
              </p:txBody>
            </p:sp>
            <p:sp>
              <p:nvSpPr>
                <p:cNvPr id="464" name="30"/>
                <p:cNvSpPr txBox="1"/>
                <p:nvPr/>
              </p:nvSpPr>
              <p:spPr>
                <a:xfrm>
                  <a:off x="13230284" y="5616588"/>
                  <a:ext cx="446729" cy="4522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solidFill>
                        <a:srgbClr val="FFFFFF"/>
                      </a:solidFill>
                    </a:defRPr>
                  </a:lvl1pPr>
                </a:lstStyle>
                <a:p>
                  <a:r>
                    <a:t>30</a:t>
                  </a:r>
                </a:p>
              </p:txBody>
            </p:sp>
            <p:sp>
              <p:nvSpPr>
                <p:cNvPr id="465" name="40"/>
                <p:cNvSpPr txBox="1"/>
                <p:nvPr/>
              </p:nvSpPr>
              <p:spPr>
                <a:xfrm>
                  <a:off x="13230284" y="4701483"/>
                  <a:ext cx="446729" cy="45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solidFill>
                        <a:srgbClr val="FFFFFF"/>
                      </a:solidFill>
                    </a:defRPr>
                  </a:lvl1pPr>
                </a:lstStyle>
                <a:p>
                  <a:r>
                    <a:t>40</a:t>
                  </a:r>
                </a:p>
              </p:txBody>
            </p:sp>
            <p:sp>
              <p:nvSpPr>
                <p:cNvPr id="466" name="50"/>
                <p:cNvSpPr txBox="1"/>
                <p:nvPr/>
              </p:nvSpPr>
              <p:spPr>
                <a:xfrm>
                  <a:off x="13230284" y="3795248"/>
                  <a:ext cx="446729" cy="45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solidFill>
                        <a:srgbClr val="FFFFFF"/>
                      </a:solidFill>
                    </a:defRPr>
                  </a:lvl1pPr>
                </a:lstStyle>
                <a:p>
                  <a:r>
                    <a:t>50</a:t>
                  </a:r>
                </a:p>
              </p:txBody>
            </p:sp>
            <p:sp>
              <p:nvSpPr>
                <p:cNvPr id="467" name="60"/>
                <p:cNvSpPr txBox="1"/>
                <p:nvPr/>
              </p:nvSpPr>
              <p:spPr>
                <a:xfrm>
                  <a:off x="13230284" y="2932986"/>
                  <a:ext cx="446729" cy="4522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solidFill>
                        <a:srgbClr val="FFFFFF"/>
                      </a:solidFill>
                    </a:defRPr>
                  </a:lvl1pPr>
                </a:lstStyle>
                <a:p>
                  <a:r>
                    <a:t>60</a:t>
                  </a:r>
                </a:p>
              </p:txBody>
            </p:sp>
            <p:sp>
              <p:nvSpPr>
                <p:cNvPr id="468" name="70"/>
                <p:cNvSpPr txBox="1"/>
                <p:nvPr/>
              </p:nvSpPr>
              <p:spPr>
                <a:xfrm>
                  <a:off x="13230284" y="1977048"/>
                  <a:ext cx="446729" cy="4522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solidFill>
                        <a:srgbClr val="FFFFFF"/>
                      </a:solidFill>
                    </a:defRPr>
                  </a:lvl1pPr>
                </a:lstStyle>
                <a:p>
                  <a:r>
                    <a:t>70</a:t>
                  </a:r>
                </a:p>
              </p:txBody>
            </p:sp>
            <p:sp>
              <p:nvSpPr>
                <p:cNvPr id="469" name="80"/>
                <p:cNvSpPr txBox="1"/>
                <p:nvPr/>
              </p:nvSpPr>
              <p:spPr>
                <a:xfrm>
                  <a:off x="13230284" y="1164487"/>
                  <a:ext cx="446729" cy="4522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1600">
                      <a:solidFill>
                        <a:srgbClr val="FFFFFF"/>
                      </a:solidFill>
                    </a:defRPr>
                  </a:lvl1pPr>
                </a:lstStyle>
                <a:p>
                  <a:r>
                    <a:t>80</a:t>
                  </a:r>
                </a:p>
              </p:txBody>
            </p:sp>
            <p:sp>
              <p:nvSpPr>
                <p:cNvPr id="470" name="94%"/>
                <p:cNvSpPr txBox="1"/>
                <p:nvPr/>
              </p:nvSpPr>
              <p:spPr>
                <a:xfrm>
                  <a:off x="2614101" y="269090"/>
                  <a:ext cx="1061629" cy="678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800">
                      <a:solidFill>
                        <a:srgbClr val="FFFFFF"/>
                      </a:solidFill>
                    </a:defRPr>
                  </a:lvl1pPr>
                </a:lstStyle>
                <a:p>
                  <a:r>
                    <a:t>94%</a:t>
                  </a:r>
                </a:p>
              </p:txBody>
            </p:sp>
            <p:sp>
              <p:nvSpPr>
                <p:cNvPr id="471" name="81%"/>
                <p:cNvSpPr txBox="1"/>
                <p:nvPr/>
              </p:nvSpPr>
              <p:spPr>
                <a:xfrm>
                  <a:off x="4042808" y="1481351"/>
                  <a:ext cx="1061629" cy="678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800">
                      <a:solidFill>
                        <a:srgbClr val="FFFFFF"/>
                      </a:solidFill>
                    </a:defRPr>
                  </a:lvl1pPr>
                </a:lstStyle>
                <a:p>
                  <a:r>
                    <a:t>81%</a:t>
                  </a:r>
                </a:p>
              </p:txBody>
            </p:sp>
            <p:sp>
              <p:nvSpPr>
                <p:cNvPr id="472" name="78%"/>
                <p:cNvSpPr txBox="1"/>
                <p:nvPr/>
              </p:nvSpPr>
              <p:spPr>
                <a:xfrm>
                  <a:off x="5500672" y="2785146"/>
                  <a:ext cx="1061630" cy="678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800">
                      <a:solidFill>
                        <a:srgbClr val="FFFFFF"/>
                      </a:solidFill>
                    </a:defRPr>
                  </a:lvl1pPr>
                </a:lstStyle>
                <a:p>
                  <a:r>
                    <a:t>78%</a:t>
                  </a:r>
                </a:p>
              </p:txBody>
            </p:sp>
            <p:sp>
              <p:nvSpPr>
                <p:cNvPr id="473" name="89%"/>
                <p:cNvSpPr txBox="1"/>
                <p:nvPr/>
              </p:nvSpPr>
              <p:spPr>
                <a:xfrm>
                  <a:off x="6919364" y="4009061"/>
                  <a:ext cx="1061630" cy="6783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800">
                      <a:solidFill>
                        <a:srgbClr val="FFFFFF"/>
                      </a:solidFill>
                    </a:defRPr>
                  </a:lvl1pPr>
                </a:lstStyle>
                <a:p>
                  <a:r>
                    <a:t>89%</a:t>
                  </a:r>
                </a:p>
              </p:txBody>
            </p:sp>
            <p:sp>
              <p:nvSpPr>
                <p:cNvPr id="474" name="75%"/>
                <p:cNvSpPr txBox="1"/>
                <p:nvPr/>
              </p:nvSpPr>
              <p:spPr>
                <a:xfrm>
                  <a:off x="8362700" y="5230443"/>
                  <a:ext cx="1061630" cy="678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800">
                      <a:solidFill>
                        <a:srgbClr val="FFFFFF"/>
                      </a:solidFill>
                    </a:defRPr>
                  </a:lvl1pPr>
                </a:lstStyle>
                <a:p>
                  <a:r>
                    <a:t>75%</a:t>
                  </a:r>
                </a:p>
              </p:txBody>
            </p:sp>
            <p:sp>
              <p:nvSpPr>
                <p:cNvPr id="475" name="88%"/>
                <p:cNvSpPr txBox="1"/>
                <p:nvPr/>
              </p:nvSpPr>
              <p:spPr>
                <a:xfrm>
                  <a:off x="9820056" y="6483776"/>
                  <a:ext cx="1061630" cy="678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800">
                      <a:solidFill>
                        <a:srgbClr val="FFFFFF"/>
                      </a:solidFill>
                    </a:defRPr>
                  </a:lvl1pPr>
                </a:lstStyle>
                <a:p>
                  <a:r>
                    <a:t>88%</a:t>
                  </a:r>
                </a:p>
              </p:txBody>
            </p:sp>
            <p:sp>
              <p:nvSpPr>
                <p:cNvPr id="476" name="77%"/>
                <p:cNvSpPr txBox="1"/>
                <p:nvPr/>
              </p:nvSpPr>
              <p:spPr>
                <a:xfrm>
                  <a:off x="11267172" y="7730293"/>
                  <a:ext cx="1061629" cy="678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800">
                      <a:solidFill>
                        <a:srgbClr val="FFFFFF"/>
                      </a:solidFill>
                    </a:defRPr>
                  </a:lvl1pPr>
                </a:lstStyle>
                <a:p>
                  <a:r>
                    <a:t>77%</a:t>
                  </a:r>
                </a:p>
              </p:txBody>
            </p:sp>
          </p:grpSp>
        </p:grpSp>
        <p:sp>
          <p:nvSpPr>
            <p:cNvPr id="479" name="Actuals"/>
            <p:cNvSpPr txBox="1"/>
            <p:nvPr/>
          </p:nvSpPr>
          <p:spPr>
            <a:xfrm rot="16200000">
              <a:off x="-786061" y="4010461"/>
              <a:ext cx="2128694" cy="5565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u="sng">
                  <a:solidFill>
                    <a:srgbClr val="FFFFFF"/>
                  </a:solidFill>
                </a:defRPr>
              </a:lvl1pPr>
            </a:lstStyle>
            <a:p>
              <a:r>
                <a:t>Actuals</a:t>
              </a:r>
            </a:p>
          </p:txBody>
        </p:sp>
        <p:sp>
          <p:nvSpPr>
            <p:cNvPr id="480" name="Predicts"/>
            <p:cNvSpPr txBox="1"/>
            <p:nvPr/>
          </p:nvSpPr>
          <p:spPr>
            <a:xfrm>
              <a:off x="6820732" y="10259899"/>
              <a:ext cx="2128694" cy="5565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u="sng">
                  <a:solidFill>
                    <a:srgbClr val="FFFFFF"/>
                  </a:solidFill>
                </a:defRPr>
              </a:lvl1pPr>
            </a:lstStyle>
            <a:p>
              <a:r>
                <a:t>Predicts</a:t>
              </a:r>
            </a:p>
          </p:txBody>
        </p:sp>
      </p:grpSp>
      <p:sp>
        <p:nvSpPr>
          <p:cNvPr id="482" name="83%"/>
          <p:cNvSpPr txBox="1"/>
          <p:nvPr/>
        </p:nvSpPr>
        <p:spPr>
          <a:xfrm>
            <a:off x="2377580" y="6884876"/>
            <a:ext cx="5492729" cy="3632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15000" b="0">
                <a:solidFill>
                  <a:srgbClr val="1AC4C1"/>
                </a:solidFill>
                <a:latin typeface="Arial Rounded MT Bold"/>
                <a:ea typeface="Arial Rounded MT Bold"/>
                <a:cs typeface="Arial Rounded MT Bold"/>
                <a:sym typeface="Arial Rounded MT Bold"/>
              </a:defRPr>
            </a:pPr>
            <a:r>
              <a:rPr dirty="0"/>
              <a:t>84%</a:t>
            </a:r>
            <a:endParaRPr sz="12800" dirty="0"/>
          </a:p>
          <a:p>
            <a:pPr>
              <a:defRPr sz="4500" b="0">
                <a:solidFill>
                  <a:srgbClr val="CCCDCB"/>
                </a:solidFill>
                <a:latin typeface="Arial Rounded MT Bold"/>
                <a:ea typeface="Arial Rounded MT Bold"/>
                <a:cs typeface="Arial Rounded MT Bold"/>
                <a:sym typeface="Arial Rounded MT Bold"/>
              </a:defRPr>
            </a:pPr>
            <a:r>
              <a:rPr dirty="0"/>
              <a:t>cross-val </a:t>
            </a:r>
          </a:p>
          <a:p>
            <a:pPr>
              <a:defRPr sz="4500" b="0">
                <a:solidFill>
                  <a:srgbClr val="CCCDCB"/>
                </a:solidFill>
                <a:latin typeface="Arial Rounded MT Bold"/>
                <a:ea typeface="Arial Rounded MT Bold"/>
                <a:cs typeface="Arial Rounded MT Bold"/>
                <a:sym typeface="Arial Rounded MT Bold"/>
              </a:defRPr>
            </a:pPr>
            <a:r>
              <a:rPr dirty="0"/>
              <a:t>accuracy</a:t>
            </a: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52F3A"/>
        </a:solidFill>
        <a:effectLst/>
      </p:bgPr>
    </p:bg>
    <p:spTree>
      <p:nvGrpSpPr>
        <p:cNvPr id="1" name=""/>
        <p:cNvGrpSpPr/>
        <p:nvPr/>
      </p:nvGrpSpPr>
      <p:grpSpPr>
        <a:xfrm>
          <a:off x="0" y="0"/>
          <a:ext cx="0" cy="0"/>
          <a:chOff x="0" y="0"/>
          <a:chExt cx="0" cy="0"/>
        </a:xfrm>
      </p:grpSpPr>
      <p:sp>
        <p:nvSpPr>
          <p:cNvPr id="484" name="Rectangle"/>
          <p:cNvSpPr/>
          <p:nvPr/>
        </p:nvSpPr>
        <p:spPr>
          <a:xfrm>
            <a:off x="12282487" y="-96402"/>
            <a:ext cx="12120881" cy="13908804"/>
          </a:xfrm>
          <a:prstGeom prst="rect">
            <a:avLst/>
          </a:prstGeom>
          <a:solidFill>
            <a:srgbClr val="FFFFFF"/>
          </a:solidFill>
          <a:ln w="12700">
            <a:miter lim="400000"/>
          </a:ln>
        </p:spPr>
        <p:txBody>
          <a:bodyPr lIns="0" tIns="0" rIns="0" bIns="0" anchor="ctr"/>
          <a:lstStyle/>
          <a:p>
            <a:pPr>
              <a:defRPr b="0">
                <a:solidFill>
                  <a:srgbClr val="1CBAB6"/>
                </a:solidFill>
                <a:latin typeface="+mn-lt"/>
                <a:ea typeface="+mn-ea"/>
                <a:cs typeface="+mn-cs"/>
                <a:sym typeface="Helvetica Neue Medium"/>
              </a:defRPr>
            </a:pPr>
            <a:endParaRPr/>
          </a:p>
        </p:txBody>
      </p:sp>
      <p:sp>
        <p:nvSpPr>
          <p:cNvPr id="485" name="Counting Results"/>
          <p:cNvSpPr txBox="1"/>
          <p:nvPr/>
        </p:nvSpPr>
        <p:spPr>
          <a:xfrm>
            <a:off x="13872184" y="3297490"/>
            <a:ext cx="9358537" cy="31486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lnSpcReduction="10000"/>
          </a:bodyPr>
          <a:lstStyle/>
          <a:p>
            <a:pPr defTabSz="759459">
              <a:defRPr sz="10304" b="0">
                <a:solidFill>
                  <a:srgbClr val="252F3A"/>
                </a:solidFill>
                <a:latin typeface="Arial Rounded MT Bold"/>
                <a:ea typeface="Arial Rounded MT Bold"/>
                <a:cs typeface="Arial Rounded MT Bold"/>
                <a:sym typeface="Arial Rounded MT Bold"/>
              </a:defRPr>
            </a:pPr>
            <a:r>
              <a:t>Counting </a:t>
            </a:r>
          </a:p>
          <a:p>
            <a:pPr defTabSz="759459">
              <a:defRPr sz="10304" b="0">
                <a:solidFill>
                  <a:srgbClr val="252F3A"/>
                </a:solidFill>
                <a:latin typeface="Arial Rounded MT Bold"/>
                <a:ea typeface="Arial Rounded MT Bold"/>
                <a:cs typeface="Arial Rounded MT Bold"/>
                <a:sym typeface="Arial Rounded MT Bold"/>
              </a:defRPr>
            </a:pPr>
            <a:r>
              <a:t>Model Results</a:t>
            </a:r>
          </a:p>
        </p:txBody>
      </p:sp>
      <p:sp>
        <p:nvSpPr>
          <p:cNvPr id="486" name="83%"/>
          <p:cNvSpPr txBox="1"/>
          <p:nvPr/>
        </p:nvSpPr>
        <p:spPr>
          <a:xfrm>
            <a:off x="15197089" y="7460799"/>
            <a:ext cx="6708726" cy="297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5000" b="0">
                <a:solidFill>
                  <a:srgbClr val="F34E27"/>
                </a:solidFill>
                <a:latin typeface="Arial Rounded MT Bold"/>
                <a:ea typeface="Arial Rounded MT Bold"/>
                <a:cs typeface="Arial Rounded MT Bold"/>
                <a:sym typeface="Arial Rounded MT Bold"/>
              </a:defRPr>
            </a:pPr>
            <a:r>
              <a:t>0.51</a:t>
            </a:r>
            <a:r>
              <a:rPr sz="8000"/>
              <a:t>reps</a:t>
            </a:r>
            <a:endParaRPr sz="12800"/>
          </a:p>
          <a:p>
            <a:pPr>
              <a:defRPr sz="4500" b="0">
                <a:solidFill>
                  <a:srgbClr val="CCCDCB"/>
                </a:solidFill>
                <a:latin typeface="Arial Rounded MT Bold"/>
                <a:ea typeface="Arial Rounded MT Bold"/>
                <a:cs typeface="Arial Rounded MT Bold"/>
                <a:sym typeface="Arial Rounded MT Bold"/>
              </a:defRPr>
            </a:pPr>
            <a:r>
              <a:t>Mean Absolute Error</a:t>
            </a:r>
          </a:p>
        </p:txBody>
      </p:sp>
      <p:pic>
        <p:nvPicPr>
          <p:cNvPr id="487" name="testing_lunges.avi" descr="testing_lunges.avi"/>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457010" y="3260194"/>
            <a:ext cx="9594150" cy="7195612"/>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9999" fill="hold"/>
                                        <p:tgtEl>
                                          <p:spTgt spid="48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487"/>
                </p:tgtEl>
              </p:cMediaNode>
            </p:video>
          </p:childTnLst>
        </p:cTn>
      </p:par>
    </p:tnLst>
    <p:bldLst>
      <p:bldP spid="486"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F3C"/>
        </a:solidFill>
        <a:effectLst/>
      </p:bgPr>
    </p:bg>
    <p:spTree>
      <p:nvGrpSpPr>
        <p:cNvPr id="1" name=""/>
        <p:cNvGrpSpPr/>
        <p:nvPr/>
      </p:nvGrpSpPr>
      <p:grpSpPr>
        <a:xfrm>
          <a:off x="0" y="0"/>
          <a:ext cx="0" cy="0"/>
          <a:chOff x="0" y="0"/>
          <a:chExt cx="0" cy="0"/>
        </a:xfrm>
      </p:grpSpPr>
      <p:sp>
        <p:nvSpPr>
          <p:cNvPr id="489" name="Intelli-fitness"/>
          <p:cNvSpPr txBox="1">
            <a:spLocks noGrp="1"/>
          </p:cNvSpPr>
          <p:nvPr>
            <p:ph type="ctrTitle"/>
          </p:nvPr>
        </p:nvSpPr>
        <p:spPr>
          <a:xfrm>
            <a:off x="2734930" y="2582234"/>
            <a:ext cx="20828001" cy="4648201"/>
          </a:xfrm>
          <a:prstGeom prst="rect">
            <a:avLst/>
          </a:prstGeom>
        </p:spPr>
        <p:txBody>
          <a:bodyPr/>
          <a:lstStyle>
            <a:lvl1pPr>
              <a:defRPr sz="12600">
                <a:solidFill>
                  <a:srgbClr val="FFFFFF"/>
                </a:solidFill>
                <a:latin typeface="Arial Rounded MT Bold"/>
                <a:ea typeface="Arial Rounded MT Bold"/>
                <a:cs typeface="Arial Rounded MT Bold"/>
                <a:sym typeface="Arial Rounded MT Bold"/>
              </a:defRPr>
            </a:lvl1pPr>
          </a:lstStyle>
          <a:p>
            <a:r>
              <a:t>App</a:t>
            </a:r>
          </a:p>
        </p:txBody>
      </p:sp>
      <p:pic>
        <p:nvPicPr>
          <p:cNvPr id="490" name="logo4.png" descr="logo4.png"/>
          <p:cNvPicPr>
            <a:picLocks noChangeAspect="1"/>
          </p:cNvPicPr>
          <p:nvPr/>
        </p:nvPicPr>
        <p:blipFill>
          <a:blip r:embed="rId2">
            <a:extLst/>
          </a:blip>
          <a:stretch>
            <a:fillRect/>
          </a:stretch>
        </p:blipFill>
        <p:spPr>
          <a:xfrm>
            <a:off x="9186277" y="5144875"/>
            <a:ext cx="2232424" cy="2232427"/>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2" name="app_demo1.mov" descr="app_demo1.mov"/>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181321" y="0"/>
            <a:ext cx="24746642" cy="13716001"/>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11666" fill="hold"/>
                                        <p:tgtEl>
                                          <p:spTgt spid="49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9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2F3C"/>
        </a:solidFill>
        <a:effectLst/>
      </p:bgPr>
    </p:bg>
    <p:spTree>
      <p:nvGrpSpPr>
        <p:cNvPr id="1" name=""/>
        <p:cNvGrpSpPr/>
        <p:nvPr/>
      </p:nvGrpSpPr>
      <p:grpSpPr>
        <a:xfrm>
          <a:off x="0" y="0"/>
          <a:ext cx="0" cy="0"/>
          <a:chOff x="0" y="0"/>
          <a:chExt cx="0" cy="0"/>
        </a:xfrm>
      </p:grpSpPr>
      <p:sp>
        <p:nvSpPr>
          <p:cNvPr id="494" name="Contact Info:"/>
          <p:cNvSpPr txBox="1">
            <a:spLocks noGrp="1"/>
          </p:cNvSpPr>
          <p:nvPr>
            <p:ph type="ctrTitle"/>
          </p:nvPr>
        </p:nvSpPr>
        <p:spPr>
          <a:xfrm>
            <a:off x="1033720" y="3485422"/>
            <a:ext cx="9125265" cy="4648201"/>
          </a:xfrm>
          <a:prstGeom prst="rect">
            <a:avLst/>
          </a:prstGeom>
        </p:spPr>
        <p:txBody>
          <a:bodyPr/>
          <a:lstStyle/>
          <a:p>
            <a:pPr>
              <a:defRPr sz="10000">
                <a:solidFill>
                  <a:srgbClr val="FFFFFF"/>
                </a:solidFill>
                <a:latin typeface="Arial Rounded MT Bold"/>
                <a:ea typeface="Arial Rounded MT Bold"/>
                <a:cs typeface="Arial Rounded MT Bold"/>
                <a:sym typeface="Arial Rounded MT Bold"/>
              </a:defRPr>
            </a:pPr>
            <a:r>
              <a:t>Contact </a:t>
            </a:r>
          </a:p>
          <a:p>
            <a:pPr>
              <a:defRPr sz="10000">
                <a:solidFill>
                  <a:srgbClr val="FFFFFF"/>
                </a:solidFill>
                <a:latin typeface="Arial Rounded MT Bold"/>
                <a:ea typeface="Arial Rounded MT Bold"/>
                <a:cs typeface="Arial Rounded MT Bold"/>
                <a:sym typeface="Arial Rounded MT Bold"/>
              </a:defRPr>
            </a:pPr>
            <a:r>
              <a:t>Info</a:t>
            </a:r>
          </a:p>
        </p:txBody>
      </p:sp>
      <p:sp>
        <p:nvSpPr>
          <p:cNvPr id="495" name="Rectangle"/>
          <p:cNvSpPr/>
          <p:nvPr/>
        </p:nvSpPr>
        <p:spPr>
          <a:xfrm>
            <a:off x="11802226" y="-11494"/>
            <a:ext cx="12661733" cy="13738988"/>
          </a:xfrm>
          <a:prstGeom prst="rect">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6" name="Nicole Kong…"/>
          <p:cNvSpPr txBox="1"/>
          <p:nvPr/>
        </p:nvSpPr>
        <p:spPr>
          <a:xfrm>
            <a:off x="14228538" y="5513400"/>
            <a:ext cx="8256251" cy="10884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600" b="0">
                <a:solidFill>
                  <a:srgbClr val="262F3C"/>
                </a:solidFill>
                <a:latin typeface="Damascus Bold"/>
                <a:ea typeface="Damascus Bold"/>
                <a:cs typeface="Damascus Bold"/>
                <a:sym typeface="Damascus Bold"/>
              </a:defRPr>
            </a:lvl1pPr>
          </a:lstStyle>
          <a:p>
            <a:r>
              <a:t>+1 347 636 7719</a:t>
            </a:r>
          </a:p>
        </p:txBody>
      </p:sp>
      <p:sp>
        <p:nvSpPr>
          <p:cNvPr id="497" name="Mail"/>
          <p:cNvSpPr/>
          <p:nvPr/>
        </p:nvSpPr>
        <p:spPr>
          <a:xfrm>
            <a:off x="13086037" y="6815486"/>
            <a:ext cx="867793" cy="548582"/>
          </a:xfrm>
          <a:custGeom>
            <a:avLst/>
            <a:gdLst/>
            <a:ahLst/>
            <a:cxnLst>
              <a:cxn ang="0">
                <a:pos x="wd2" y="hd2"/>
              </a:cxn>
              <a:cxn ang="5400000">
                <a:pos x="wd2" y="hd2"/>
              </a:cxn>
              <a:cxn ang="10800000">
                <a:pos x="wd2" y="hd2"/>
              </a:cxn>
              <a:cxn ang="16200000">
                <a:pos x="wd2" y="hd2"/>
              </a:cxn>
            </a:cxnLst>
            <a:rect l="0" t="0" r="r" b="b"/>
            <a:pathLst>
              <a:path w="21600" h="21600" extrusionOk="0">
                <a:moveTo>
                  <a:pt x="744" y="0"/>
                </a:moveTo>
                <a:lnTo>
                  <a:pt x="10803" y="12213"/>
                </a:lnTo>
                <a:lnTo>
                  <a:pt x="20856" y="0"/>
                </a:lnTo>
                <a:lnTo>
                  <a:pt x="744" y="0"/>
                </a:lnTo>
                <a:close/>
                <a:moveTo>
                  <a:pt x="0" y="157"/>
                </a:moveTo>
                <a:lnTo>
                  <a:pt x="0" y="21418"/>
                </a:lnTo>
                <a:cubicBezTo>
                  <a:pt x="0" y="21518"/>
                  <a:pt x="52" y="21600"/>
                  <a:pt x="115" y="21600"/>
                </a:cubicBezTo>
                <a:lnTo>
                  <a:pt x="21485" y="21600"/>
                </a:lnTo>
                <a:cubicBezTo>
                  <a:pt x="21548" y="21600"/>
                  <a:pt x="21600" y="21518"/>
                  <a:pt x="21600" y="21418"/>
                </a:cubicBezTo>
                <a:lnTo>
                  <a:pt x="21600" y="157"/>
                </a:lnTo>
                <a:lnTo>
                  <a:pt x="10976" y="13181"/>
                </a:lnTo>
                <a:cubicBezTo>
                  <a:pt x="10924" y="13245"/>
                  <a:pt x="10861" y="13272"/>
                  <a:pt x="10797" y="13272"/>
                </a:cubicBezTo>
                <a:cubicBezTo>
                  <a:pt x="10734" y="13272"/>
                  <a:pt x="10669" y="13233"/>
                  <a:pt x="10612" y="13170"/>
                </a:cubicBezTo>
                <a:lnTo>
                  <a:pt x="0" y="157"/>
                </a:lnTo>
                <a:close/>
              </a:path>
            </a:pathLst>
          </a:custGeom>
          <a:solidFill>
            <a:srgbClr val="262F3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498" name="Phone"/>
          <p:cNvSpPr/>
          <p:nvPr/>
        </p:nvSpPr>
        <p:spPr>
          <a:xfrm>
            <a:off x="13158430" y="5696094"/>
            <a:ext cx="723007" cy="723044"/>
          </a:xfrm>
          <a:custGeom>
            <a:avLst/>
            <a:gdLst/>
            <a:ahLst/>
            <a:cxnLst>
              <a:cxn ang="0">
                <a:pos x="wd2" y="hd2"/>
              </a:cxn>
              <a:cxn ang="5400000">
                <a:pos x="wd2" y="hd2"/>
              </a:cxn>
              <a:cxn ang="10800000">
                <a:pos x="wd2" y="hd2"/>
              </a:cxn>
              <a:cxn ang="16200000">
                <a:pos x="wd2" y="hd2"/>
              </a:cxn>
            </a:cxnLst>
            <a:rect l="0" t="0" r="r" b="b"/>
            <a:pathLst>
              <a:path w="21279" h="21372" extrusionOk="0">
                <a:moveTo>
                  <a:pt x="4456" y="0"/>
                </a:moveTo>
                <a:cubicBezTo>
                  <a:pt x="4319" y="3"/>
                  <a:pt x="4182" y="47"/>
                  <a:pt x="4065" y="134"/>
                </a:cubicBezTo>
                <a:lnTo>
                  <a:pt x="2615" y="1212"/>
                </a:lnTo>
                <a:lnTo>
                  <a:pt x="6378" y="6378"/>
                </a:lnTo>
                <a:lnTo>
                  <a:pt x="7829" y="5299"/>
                </a:lnTo>
                <a:cubicBezTo>
                  <a:pt x="8140" y="5067"/>
                  <a:pt x="8206" y="4624"/>
                  <a:pt x="7975" y="4311"/>
                </a:cubicBezTo>
                <a:lnTo>
                  <a:pt x="5072" y="311"/>
                </a:lnTo>
                <a:cubicBezTo>
                  <a:pt x="4920" y="104"/>
                  <a:pt x="4686" y="-4"/>
                  <a:pt x="4456" y="0"/>
                </a:cubicBezTo>
                <a:close/>
                <a:moveTo>
                  <a:pt x="2209" y="1514"/>
                </a:moveTo>
                <a:cubicBezTo>
                  <a:pt x="2209" y="1514"/>
                  <a:pt x="-223" y="3454"/>
                  <a:pt x="16" y="7120"/>
                </a:cubicBezTo>
                <a:cubicBezTo>
                  <a:pt x="16" y="7120"/>
                  <a:pt x="1473" y="11065"/>
                  <a:pt x="5867" y="15478"/>
                </a:cubicBezTo>
                <a:cubicBezTo>
                  <a:pt x="10261" y="19891"/>
                  <a:pt x="14189" y="21356"/>
                  <a:pt x="14189" y="21356"/>
                </a:cubicBezTo>
                <a:cubicBezTo>
                  <a:pt x="17838" y="21596"/>
                  <a:pt x="19772" y="19154"/>
                  <a:pt x="19772" y="19154"/>
                </a:cubicBezTo>
                <a:lnTo>
                  <a:pt x="14628" y="15374"/>
                </a:lnTo>
                <a:cubicBezTo>
                  <a:pt x="13735" y="16397"/>
                  <a:pt x="12393" y="16575"/>
                  <a:pt x="11402" y="15580"/>
                </a:cubicBezTo>
                <a:lnTo>
                  <a:pt x="5767" y="9920"/>
                </a:lnTo>
                <a:cubicBezTo>
                  <a:pt x="4776" y="8925"/>
                  <a:pt x="4954" y="7577"/>
                  <a:pt x="5972" y="6680"/>
                </a:cubicBezTo>
                <a:lnTo>
                  <a:pt x="2209" y="1514"/>
                </a:lnTo>
                <a:close/>
                <a:moveTo>
                  <a:pt x="16463" y="13230"/>
                </a:moveTo>
                <a:cubicBezTo>
                  <a:pt x="16285" y="13257"/>
                  <a:pt x="16117" y="13351"/>
                  <a:pt x="16002" y="13508"/>
                </a:cubicBezTo>
                <a:lnTo>
                  <a:pt x="14929" y="14965"/>
                </a:lnTo>
                <a:lnTo>
                  <a:pt x="20071" y="18746"/>
                </a:lnTo>
                <a:lnTo>
                  <a:pt x="21146" y="17289"/>
                </a:lnTo>
                <a:cubicBezTo>
                  <a:pt x="21377" y="16976"/>
                  <a:pt x="21297" y="16523"/>
                  <a:pt x="20968" y="16278"/>
                </a:cubicBezTo>
                <a:lnTo>
                  <a:pt x="16985" y="13361"/>
                </a:lnTo>
                <a:cubicBezTo>
                  <a:pt x="16829" y="13245"/>
                  <a:pt x="16641" y="13204"/>
                  <a:pt x="16463" y="13230"/>
                </a:cubicBezTo>
                <a:close/>
              </a:path>
            </a:pathLst>
          </a:custGeom>
          <a:solidFill>
            <a:srgbClr val="262F3C"/>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499" name="Image" descr="Image"/>
          <p:cNvPicPr>
            <a:picLocks noChangeAspect="1"/>
          </p:cNvPicPr>
          <p:nvPr/>
        </p:nvPicPr>
        <p:blipFill>
          <a:blip r:embed="rId2">
            <a:extLst/>
          </a:blip>
          <a:srcRect l="14225" t="14225"/>
          <a:stretch>
            <a:fillRect/>
          </a:stretch>
        </p:blipFill>
        <p:spPr>
          <a:xfrm>
            <a:off x="12938710" y="7544233"/>
            <a:ext cx="1340499" cy="1340499"/>
          </a:xfrm>
          <a:prstGeom prst="rect">
            <a:avLst/>
          </a:prstGeom>
          <a:ln w="12700">
            <a:miter lim="400000"/>
          </a:ln>
        </p:spPr>
      </p:pic>
      <p:pic>
        <p:nvPicPr>
          <p:cNvPr id="500" name="Image" descr="Image"/>
          <p:cNvPicPr>
            <a:picLocks noChangeAspect="1"/>
          </p:cNvPicPr>
          <p:nvPr/>
        </p:nvPicPr>
        <p:blipFill>
          <a:blip r:embed="rId3">
            <a:extLst/>
          </a:blip>
          <a:stretch>
            <a:fillRect/>
          </a:stretch>
        </p:blipFill>
        <p:spPr>
          <a:xfrm>
            <a:off x="13086037" y="8886844"/>
            <a:ext cx="867793" cy="867793"/>
          </a:xfrm>
          <a:prstGeom prst="rect">
            <a:avLst/>
          </a:prstGeom>
          <a:ln w="12700">
            <a:miter lim="400000"/>
          </a:ln>
        </p:spPr>
      </p:pic>
      <p:sp>
        <p:nvSpPr>
          <p:cNvPr id="501" name="Nicole Kong"/>
          <p:cNvSpPr txBox="1"/>
          <p:nvPr/>
        </p:nvSpPr>
        <p:spPr>
          <a:xfrm>
            <a:off x="12773181" y="3517403"/>
            <a:ext cx="9410105" cy="22107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0" b="0">
                <a:solidFill>
                  <a:srgbClr val="262F3C"/>
                </a:solidFill>
                <a:latin typeface="Damascus Bold"/>
                <a:ea typeface="Damascus Bold"/>
                <a:cs typeface="Damascus Bold"/>
                <a:sym typeface="Damascus Bold"/>
              </a:defRPr>
            </a:lvl1pPr>
          </a:lstStyle>
          <a:p>
            <a:r>
              <a:rPr dirty="0"/>
              <a:t>Nicole Kong</a:t>
            </a:r>
          </a:p>
        </p:txBody>
      </p:sp>
      <p:sp>
        <p:nvSpPr>
          <p:cNvPr id="502" name="Nicole Kong…"/>
          <p:cNvSpPr txBox="1"/>
          <p:nvPr/>
        </p:nvSpPr>
        <p:spPr>
          <a:xfrm>
            <a:off x="14228538" y="6545562"/>
            <a:ext cx="8256251" cy="10884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600" b="0">
                <a:solidFill>
                  <a:srgbClr val="262F3C"/>
                </a:solidFill>
                <a:latin typeface="Damascus Bold"/>
                <a:ea typeface="Damascus Bold"/>
                <a:cs typeface="Damascus Bold"/>
                <a:sym typeface="Damascus Bold"/>
              </a:defRPr>
            </a:lvl1pPr>
          </a:lstStyle>
          <a:p>
            <a:r>
              <a:rPr dirty="0"/>
              <a:t>nicckong@gmail.com</a:t>
            </a:r>
          </a:p>
        </p:txBody>
      </p:sp>
      <p:sp>
        <p:nvSpPr>
          <p:cNvPr id="503" name="Nicole Kong…"/>
          <p:cNvSpPr txBox="1"/>
          <p:nvPr/>
        </p:nvSpPr>
        <p:spPr>
          <a:xfrm>
            <a:off x="14228538" y="7567876"/>
            <a:ext cx="825625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600" b="0">
                <a:solidFill>
                  <a:srgbClr val="262F3C"/>
                </a:solidFill>
                <a:latin typeface="Damascus Bold"/>
                <a:ea typeface="Damascus Bold"/>
                <a:cs typeface="Damascus Bold"/>
                <a:sym typeface="Damascus Bold"/>
              </a:defRPr>
            </a:lvl1pPr>
          </a:lstStyle>
          <a:p>
            <a:r>
              <a:rPr dirty="0"/>
              <a:t>nicckong</a:t>
            </a:r>
          </a:p>
        </p:txBody>
      </p:sp>
      <p:sp>
        <p:nvSpPr>
          <p:cNvPr id="504" name="Nicole Kong…"/>
          <p:cNvSpPr txBox="1"/>
          <p:nvPr/>
        </p:nvSpPr>
        <p:spPr>
          <a:xfrm>
            <a:off x="14228538" y="8712295"/>
            <a:ext cx="8256251"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600" b="0">
                <a:solidFill>
                  <a:srgbClr val="262F3C"/>
                </a:solidFill>
                <a:latin typeface="Damascus Bold"/>
                <a:ea typeface="Damascus Bold"/>
                <a:cs typeface="Damascus Bold"/>
                <a:sym typeface="Damascus Bold"/>
              </a:defRPr>
            </a:lvl1pPr>
          </a:lstStyle>
          <a:p>
            <a:r>
              <a:t>nicckong</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p:cNvSpPr/>
          <p:nvPr/>
        </p:nvSpPr>
        <p:spPr>
          <a:xfrm>
            <a:off x="11592889" y="-23720"/>
            <a:ext cx="12808327" cy="13763440"/>
          </a:xfrm>
          <a:prstGeom prst="rect">
            <a:avLst/>
          </a:prstGeom>
          <a:solidFill>
            <a:srgbClr val="252F3A"/>
          </a:solidFill>
          <a:ln w="12700">
            <a:miter lim="400000"/>
          </a:ln>
        </p:spPr>
        <p:txBody>
          <a:bodyPr lIns="0" tIns="0" rIns="0" bIns="0" anchor="ctr"/>
          <a:lstStyle/>
          <a:p>
            <a:pPr>
              <a:defRPr b="0">
                <a:solidFill>
                  <a:srgbClr val="FFFFFF"/>
                </a:solidFill>
                <a:latin typeface="+mn-lt"/>
                <a:ea typeface="+mn-ea"/>
                <a:cs typeface="+mn-cs"/>
                <a:sym typeface="Helvetica Neue Medium"/>
              </a:defRPr>
            </a:pPr>
            <a:endParaRPr/>
          </a:p>
        </p:txBody>
      </p:sp>
      <p:sp>
        <p:nvSpPr>
          <p:cNvPr id="127" name="Circle"/>
          <p:cNvSpPr/>
          <p:nvPr/>
        </p:nvSpPr>
        <p:spPr>
          <a:xfrm>
            <a:off x="14446672" y="798319"/>
            <a:ext cx="3446573" cy="3446574"/>
          </a:xfrm>
          <a:prstGeom prst="ellipse">
            <a:avLst/>
          </a:prstGeom>
          <a:solidFill>
            <a:srgbClr val="03D1DD"/>
          </a:solidFill>
          <a:ln w="12700">
            <a:miter lim="400000"/>
          </a:ln>
        </p:spPr>
        <p:txBody>
          <a:bodyPr lIns="0" tIns="0" rIns="0" bIns="0" anchor="ctr"/>
          <a:lstStyle/>
          <a:p>
            <a:pPr>
              <a:defRPr b="0">
                <a:solidFill>
                  <a:srgbClr val="FFFFFF"/>
                </a:solidFill>
                <a:latin typeface="+mn-lt"/>
                <a:ea typeface="+mn-ea"/>
                <a:cs typeface="+mn-cs"/>
                <a:sym typeface="Helvetica Neue Medium"/>
              </a:defRPr>
            </a:pPr>
            <a:endParaRPr/>
          </a:p>
        </p:txBody>
      </p:sp>
      <p:sp>
        <p:nvSpPr>
          <p:cNvPr id="128" name="Bench Press"/>
          <p:cNvSpPr txBox="1"/>
          <p:nvPr/>
        </p:nvSpPr>
        <p:spPr>
          <a:xfrm>
            <a:off x="15182143" y="3046408"/>
            <a:ext cx="1975626" cy="10303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r>
              <a:t>Bench Press</a:t>
            </a:r>
          </a:p>
        </p:txBody>
      </p:sp>
      <p:sp>
        <p:nvSpPr>
          <p:cNvPr id="129" name="Circle"/>
          <p:cNvSpPr/>
          <p:nvPr/>
        </p:nvSpPr>
        <p:spPr>
          <a:xfrm>
            <a:off x="12187823" y="4416433"/>
            <a:ext cx="3523829" cy="3523830"/>
          </a:xfrm>
          <a:prstGeom prst="ellipse">
            <a:avLst/>
          </a:prstGeom>
          <a:solidFill>
            <a:srgbClr val="F4D062"/>
          </a:solidFill>
          <a:ln w="12700">
            <a:miter lim="400000"/>
          </a:ln>
        </p:spPr>
        <p:txBody>
          <a:bodyPr lIns="0" tIns="0" rIns="0" bIns="0" anchor="ctr"/>
          <a:lstStyle/>
          <a:p>
            <a:pPr>
              <a:defRPr b="0">
                <a:solidFill>
                  <a:srgbClr val="FFFFFF"/>
                </a:solidFill>
                <a:latin typeface="+mn-lt"/>
                <a:ea typeface="+mn-ea"/>
                <a:cs typeface="+mn-cs"/>
                <a:sym typeface="Helvetica Neue Medium"/>
              </a:defRPr>
            </a:pPr>
            <a:endParaRPr/>
          </a:p>
        </p:txBody>
      </p:sp>
      <p:sp>
        <p:nvSpPr>
          <p:cNvPr id="130" name="Bodyweight…"/>
          <p:cNvSpPr txBox="1"/>
          <p:nvPr/>
        </p:nvSpPr>
        <p:spPr>
          <a:xfrm>
            <a:off x="12601073" y="6673417"/>
            <a:ext cx="2697324" cy="10303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FFFFFF"/>
                </a:solidFill>
              </a:defRPr>
            </a:pPr>
            <a:r>
              <a:t>Bodyweight </a:t>
            </a:r>
          </a:p>
          <a:p>
            <a:pPr>
              <a:defRPr>
                <a:solidFill>
                  <a:srgbClr val="FFFFFF"/>
                </a:solidFill>
              </a:defRPr>
            </a:pPr>
            <a:r>
              <a:t>Squat</a:t>
            </a:r>
          </a:p>
        </p:txBody>
      </p:sp>
      <p:sp>
        <p:nvSpPr>
          <p:cNvPr id="131" name="Circle"/>
          <p:cNvSpPr/>
          <p:nvPr/>
        </p:nvSpPr>
        <p:spPr>
          <a:xfrm>
            <a:off x="13391620" y="8393446"/>
            <a:ext cx="3720956" cy="3720955"/>
          </a:xfrm>
          <a:prstGeom prst="ellipse">
            <a:avLst/>
          </a:prstGeom>
          <a:solidFill>
            <a:srgbClr val="F24D28"/>
          </a:solidFill>
          <a:ln w="12700">
            <a:miter lim="400000"/>
          </a:ln>
        </p:spPr>
        <p:txBody>
          <a:bodyPr lIns="0" tIns="0" rIns="0" bIns="0" anchor="ctr"/>
          <a:lstStyle/>
          <a:p>
            <a:pPr>
              <a:defRPr b="0">
                <a:solidFill>
                  <a:srgbClr val="F24D28"/>
                </a:solidFill>
                <a:latin typeface="+mn-lt"/>
                <a:ea typeface="+mn-ea"/>
                <a:cs typeface="+mn-cs"/>
                <a:sym typeface="Helvetica Neue Medium"/>
              </a:defRPr>
            </a:pPr>
            <a:endParaRPr/>
          </a:p>
        </p:txBody>
      </p:sp>
      <p:sp>
        <p:nvSpPr>
          <p:cNvPr id="132" name="Clean &amp; Jerk"/>
          <p:cNvSpPr txBox="1"/>
          <p:nvPr/>
        </p:nvSpPr>
        <p:spPr>
          <a:xfrm>
            <a:off x="14173602" y="10905450"/>
            <a:ext cx="2156985" cy="10303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r>
              <a:t>Clean &amp; Jerk</a:t>
            </a:r>
          </a:p>
        </p:txBody>
      </p:sp>
      <p:sp>
        <p:nvSpPr>
          <p:cNvPr id="133" name="Circle"/>
          <p:cNvSpPr/>
          <p:nvPr/>
        </p:nvSpPr>
        <p:spPr>
          <a:xfrm>
            <a:off x="17649117" y="8632945"/>
            <a:ext cx="3720955" cy="3720955"/>
          </a:xfrm>
          <a:prstGeom prst="ellipse">
            <a:avLst/>
          </a:prstGeom>
          <a:solidFill>
            <a:srgbClr val="03D1DD"/>
          </a:solidFill>
          <a:ln w="12700">
            <a:miter lim="400000"/>
          </a:ln>
        </p:spPr>
        <p:txBody>
          <a:bodyPr lIns="0" tIns="0" rIns="0" bIns="0" anchor="ctr"/>
          <a:lstStyle/>
          <a:p>
            <a:pPr>
              <a:defRPr b="0">
                <a:solidFill>
                  <a:srgbClr val="FFFFFF"/>
                </a:solidFill>
                <a:latin typeface="+mn-lt"/>
                <a:ea typeface="+mn-ea"/>
                <a:cs typeface="+mn-cs"/>
                <a:sym typeface="Helvetica Neue Medium"/>
              </a:defRPr>
            </a:pPr>
            <a:endParaRPr/>
          </a:p>
        </p:txBody>
      </p:sp>
      <p:sp>
        <p:nvSpPr>
          <p:cNvPr id="134" name="Handstand…"/>
          <p:cNvSpPr txBox="1"/>
          <p:nvPr/>
        </p:nvSpPr>
        <p:spPr>
          <a:xfrm>
            <a:off x="18259604" y="11030223"/>
            <a:ext cx="2499976" cy="10303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FFFFFF"/>
                </a:solidFill>
              </a:defRPr>
            </a:pPr>
            <a:r>
              <a:t>Handstand </a:t>
            </a:r>
          </a:p>
          <a:p>
            <a:pPr>
              <a:defRPr>
                <a:solidFill>
                  <a:srgbClr val="FFFFFF"/>
                </a:solidFill>
              </a:defRPr>
            </a:pPr>
            <a:r>
              <a:t>Push Ups</a:t>
            </a:r>
          </a:p>
        </p:txBody>
      </p:sp>
      <p:sp>
        <p:nvSpPr>
          <p:cNvPr id="135" name="Circle"/>
          <p:cNvSpPr/>
          <p:nvPr/>
        </p:nvSpPr>
        <p:spPr>
          <a:xfrm>
            <a:off x="16349656" y="4388926"/>
            <a:ext cx="3860486" cy="3860486"/>
          </a:xfrm>
          <a:prstGeom prst="ellipse">
            <a:avLst/>
          </a:prstGeom>
          <a:solidFill>
            <a:srgbClr val="929292"/>
          </a:solidFill>
          <a:ln w="12700">
            <a:miter lim="400000"/>
          </a:ln>
        </p:spPr>
        <p:txBody>
          <a:bodyPr lIns="0" tIns="0" rIns="0" bIns="0" anchor="ctr"/>
          <a:lstStyle/>
          <a:p>
            <a:pPr>
              <a:defRPr b="0">
                <a:solidFill>
                  <a:srgbClr val="FFFFFF"/>
                </a:solidFill>
                <a:latin typeface="+mn-lt"/>
                <a:ea typeface="+mn-ea"/>
                <a:cs typeface="+mn-cs"/>
                <a:sym typeface="Helvetica Neue Medium"/>
              </a:defRPr>
            </a:pPr>
            <a:endParaRPr/>
          </a:p>
        </p:txBody>
      </p:sp>
      <p:sp>
        <p:nvSpPr>
          <p:cNvPr id="136" name="Lunge"/>
          <p:cNvSpPr txBox="1"/>
          <p:nvPr/>
        </p:nvSpPr>
        <p:spPr>
          <a:xfrm>
            <a:off x="17348117" y="7205269"/>
            <a:ext cx="1863563" cy="5604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r>
              <a:t>Lunge</a:t>
            </a:r>
          </a:p>
        </p:txBody>
      </p:sp>
      <p:sp>
        <p:nvSpPr>
          <p:cNvPr id="137" name="Circle"/>
          <p:cNvSpPr/>
          <p:nvPr/>
        </p:nvSpPr>
        <p:spPr>
          <a:xfrm>
            <a:off x="20466932" y="5471860"/>
            <a:ext cx="3339350" cy="3339350"/>
          </a:xfrm>
          <a:prstGeom prst="ellipse">
            <a:avLst/>
          </a:prstGeom>
          <a:solidFill>
            <a:srgbClr val="F24D28"/>
          </a:solidFill>
          <a:ln w="12700">
            <a:miter lim="400000"/>
          </a:ln>
        </p:spPr>
        <p:txBody>
          <a:bodyPr lIns="0" tIns="0" rIns="0" bIns="0" anchor="ctr"/>
          <a:lstStyle/>
          <a:p>
            <a:pPr>
              <a:defRPr b="0">
                <a:solidFill>
                  <a:srgbClr val="FFFFFF"/>
                </a:solidFill>
                <a:latin typeface="+mn-lt"/>
                <a:ea typeface="+mn-ea"/>
                <a:cs typeface="+mn-cs"/>
                <a:sym typeface="Helvetica Neue Medium"/>
              </a:defRPr>
            </a:pPr>
            <a:endParaRPr/>
          </a:p>
        </p:txBody>
      </p:sp>
      <p:sp>
        <p:nvSpPr>
          <p:cNvPr id="138" name="Pull Up"/>
          <p:cNvSpPr txBox="1"/>
          <p:nvPr/>
        </p:nvSpPr>
        <p:spPr>
          <a:xfrm>
            <a:off x="21275002" y="8028196"/>
            <a:ext cx="1723206" cy="5604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r>
              <a:t>Pull Up</a:t>
            </a:r>
          </a:p>
        </p:txBody>
      </p:sp>
      <p:sp>
        <p:nvSpPr>
          <p:cNvPr id="139" name="Circle"/>
          <p:cNvSpPr/>
          <p:nvPr/>
        </p:nvSpPr>
        <p:spPr>
          <a:xfrm>
            <a:off x="19091992" y="1259064"/>
            <a:ext cx="3446574" cy="3446573"/>
          </a:xfrm>
          <a:prstGeom prst="ellipse">
            <a:avLst/>
          </a:prstGeom>
          <a:solidFill>
            <a:srgbClr val="F4D062"/>
          </a:solidFill>
          <a:ln w="12700">
            <a:miter lim="400000"/>
          </a:ln>
        </p:spPr>
        <p:txBody>
          <a:bodyPr lIns="0" tIns="0" rIns="0" bIns="0" anchor="ctr"/>
          <a:lstStyle/>
          <a:p>
            <a:pPr>
              <a:defRPr b="0">
                <a:solidFill>
                  <a:srgbClr val="FFFFFF"/>
                </a:solidFill>
                <a:latin typeface="+mn-lt"/>
                <a:ea typeface="+mn-ea"/>
                <a:cs typeface="+mn-cs"/>
                <a:sym typeface="Helvetica Neue Medium"/>
              </a:defRPr>
            </a:pPr>
            <a:endParaRPr/>
          </a:p>
        </p:txBody>
      </p:sp>
      <p:sp>
        <p:nvSpPr>
          <p:cNvPr id="140" name="Push Up"/>
          <p:cNvSpPr txBox="1"/>
          <p:nvPr/>
        </p:nvSpPr>
        <p:spPr>
          <a:xfrm>
            <a:off x="19800762" y="3755338"/>
            <a:ext cx="2029031" cy="5604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FFFFFF"/>
                </a:solidFill>
              </a:defRPr>
            </a:lvl1pPr>
          </a:lstStyle>
          <a:p>
            <a:r>
              <a:t>Push Up</a:t>
            </a:r>
          </a:p>
        </p:txBody>
      </p:sp>
      <p:sp>
        <p:nvSpPr>
          <p:cNvPr id="141" name="Data"/>
          <p:cNvSpPr txBox="1">
            <a:spLocks noGrp="1"/>
          </p:cNvSpPr>
          <p:nvPr>
            <p:ph type="title"/>
          </p:nvPr>
        </p:nvSpPr>
        <p:spPr>
          <a:xfrm>
            <a:off x="1242461" y="4006111"/>
            <a:ext cx="8961521" cy="2286001"/>
          </a:xfrm>
          <a:prstGeom prst="rect">
            <a:avLst/>
          </a:prstGeom>
        </p:spPr>
        <p:txBody>
          <a:bodyPr/>
          <a:lstStyle>
            <a:lvl1pPr>
              <a:defRPr>
                <a:solidFill>
                  <a:srgbClr val="252F3A"/>
                </a:solidFill>
                <a:latin typeface="Arial Rounded MT Bold"/>
                <a:ea typeface="Arial Rounded MT Bold"/>
                <a:cs typeface="Arial Rounded MT Bold"/>
                <a:sym typeface="Arial Rounded MT Bold"/>
              </a:defRPr>
            </a:lvl1pPr>
          </a:lstStyle>
          <a:p>
            <a:r>
              <a:t>Data</a:t>
            </a:r>
          </a:p>
        </p:txBody>
      </p:sp>
      <p:sp>
        <p:nvSpPr>
          <p:cNvPr id="142" name="Subset of UCF 101 dataset…"/>
          <p:cNvSpPr txBox="1"/>
          <p:nvPr/>
        </p:nvSpPr>
        <p:spPr>
          <a:xfrm>
            <a:off x="1449166" y="6352076"/>
            <a:ext cx="9152240" cy="25503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32932" indent="-732932" algn="l">
              <a:buSzPct val="145000"/>
              <a:buChar char="•"/>
              <a:defRPr sz="4600" b="0">
                <a:solidFill>
                  <a:srgbClr val="252F3A"/>
                </a:solidFill>
                <a:latin typeface="Damascus Bold"/>
                <a:ea typeface="Damascus Bold"/>
                <a:cs typeface="Damascus Bold"/>
                <a:sym typeface="Damascus Bold"/>
              </a:defRPr>
            </a:pPr>
            <a:r>
              <a:t>Subset of UCF 101 dataset</a:t>
            </a:r>
          </a:p>
          <a:p>
            <a:pPr marL="732932" indent="-732932" algn="l">
              <a:buSzPct val="145000"/>
              <a:buChar char="•"/>
              <a:defRPr sz="4600" b="0">
                <a:solidFill>
                  <a:srgbClr val="252F3A"/>
                </a:solidFill>
                <a:latin typeface="Damascus Bold"/>
                <a:ea typeface="Damascus Bold"/>
                <a:cs typeface="Damascus Bold"/>
                <a:sym typeface="Damascus Bold"/>
              </a:defRPr>
            </a:pPr>
            <a:r>
              <a:t>814 videos</a:t>
            </a:r>
          </a:p>
          <a:p>
            <a:pPr marL="732932" indent="-732932" algn="l">
              <a:buSzPct val="145000"/>
              <a:buChar char="•"/>
              <a:defRPr sz="4600" b="0">
                <a:solidFill>
                  <a:srgbClr val="252F3A"/>
                </a:solidFill>
                <a:latin typeface="Damascus Bold"/>
                <a:ea typeface="Damascus Bold"/>
                <a:cs typeface="Damascus Bold"/>
                <a:sym typeface="Damascus Bold"/>
              </a:defRPr>
            </a:pPr>
            <a:r>
              <a:t>7 exercises</a:t>
            </a:r>
          </a:p>
        </p:txBody>
      </p:sp>
      <p:pic>
        <p:nvPicPr>
          <p:cNvPr id="143" name="v_Lunges_g03_c03.mp4" descr="v_Lunges_g03_c03.mp4"/>
          <p:cNvPicPr>
            <a:picLocks/>
          </p:cNvPicPr>
          <p:nvPr>
            <a:videoFile r:link="rId2"/>
            <p:extLst>
              <p:ext uri="{DAA4B4D4-6D71-4841-9C94-3DE7FCFB9230}">
                <p14:media xmlns:p14="http://schemas.microsoft.com/office/powerpoint/2010/main" r:embed="rId1"/>
              </p:ext>
            </p:extLst>
          </p:nvPr>
        </p:nvPicPr>
        <p:blipFill>
          <a:blip r:embed="rId17">
            <a:extLst/>
          </a:blip>
          <a:stretch>
            <a:fillRect/>
          </a:stretch>
        </p:blipFill>
        <p:spPr>
          <a:xfrm>
            <a:off x="16836585" y="5083077"/>
            <a:ext cx="2718066" cy="2038550"/>
          </a:xfrm>
          <a:prstGeom prst="rect">
            <a:avLst/>
          </a:prstGeom>
          <a:ln w="12700">
            <a:miter lim="400000"/>
          </a:ln>
        </p:spPr>
      </p:pic>
      <p:pic>
        <p:nvPicPr>
          <p:cNvPr id="144" name="v_BenchPress_g01_c01.mp4" descr="v_BenchPress_g01_c01.mp4"/>
          <p:cNvPicPr>
            <a:picLocks/>
          </p:cNvPicPr>
          <p:nvPr>
            <a:videoFile r:link="rId4"/>
            <p:extLst>
              <p:ext uri="{DAA4B4D4-6D71-4841-9C94-3DE7FCFB9230}">
                <p14:media xmlns:p14="http://schemas.microsoft.com/office/powerpoint/2010/main" r:embed="rId3"/>
              </p:ext>
            </p:extLst>
          </p:nvPr>
        </p:nvPicPr>
        <p:blipFill>
          <a:blip r:embed="rId18">
            <a:extLst/>
          </a:blip>
          <a:stretch>
            <a:fillRect/>
          </a:stretch>
        </p:blipFill>
        <p:spPr>
          <a:xfrm>
            <a:off x="15067724" y="1329333"/>
            <a:ext cx="2204468" cy="1653351"/>
          </a:xfrm>
          <a:prstGeom prst="rect">
            <a:avLst/>
          </a:prstGeom>
          <a:ln w="12700">
            <a:miter lim="400000"/>
          </a:ln>
        </p:spPr>
      </p:pic>
      <p:pic>
        <p:nvPicPr>
          <p:cNvPr id="145" name="v_BodyWeightSquats_g08_c04.mp4" descr="v_BodyWeightSquats_g08_c04.mp4"/>
          <p:cNvPicPr>
            <a:picLocks/>
          </p:cNvPicPr>
          <p:nvPr>
            <a:videoFile r:link="rId6"/>
            <p:extLst>
              <p:ext uri="{DAA4B4D4-6D71-4841-9C94-3DE7FCFB9230}">
                <p14:media xmlns:p14="http://schemas.microsoft.com/office/powerpoint/2010/main" r:embed="rId5"/>
              </p:ext>
            </p:extLst>
          </p:nvPr>
        </p:nvPicPr>
        <p:blipFill>
          <a:blip r:embed="rId19">
            <a:extLst/>
          </a:blip>
          <a:stretch>
            <a:fillRect/>
          </a:stretch>
        </p:blipFill>
        <p:spPr>
          <a:xfrm>
            <a:off x="12743102" y="4988785"/>
            <a:ext cx="2413271" cy="1809953"/>
          </a:xfrm>
          <a:prstGeom prst="rect">
            <a:avLst/>
          </a:prstGeom>
          <a:ln w="12700">
            <a:miter lim="400000"/>
          </a:ln>
        </p:spPr>
      </p:pic>
      <p:pic>
        <p:nvPicPr>
          <p:cNvPr id="146" name="v_CleanAndJerk_g09_c03.mp4" descr="v_CleanAndJerk_g09_c03.mp4"/>
          <p:cNvPicPr>
            <a:picLocks/>
          </p:cNvPicPr>
          <p:nvPr>
            <a:videoFile r:link="rId8"/>
            <p:extLst>
              <p:ext uri="{DAA4B4D4-6D71-4841-9C94-3DE7FCFB9230}">
                <p14:media xmlns:p14="http://schemas.microsoft.com/office/powerpoint/2010/main" r:embed="rId7"/>
              </p:ext>
            </p:extLst>
          </p:nvPr>
        </p:nvPicPr>
        <p:blipFill>
          <a:blip r:embed="rId20">
            <a:extLst/>
          </a:blip>
          <a:stretch>
            <a:fillRect/>
          </a:stretch>
        </p:blipFill>
        <p:spPr>
          <a:xfrm>
            <a:off x="13995721" y="9037917"/>
            <a:ext cx="2512754" cy="1884566"/>
          </a:xfrm>
          <a:prstGeom prst="rect">
            <a:avLst/>
          </a:prstGeom>
          <a:ln w="12700">
            <a:miter lim="400000"/>
          </a:ln>
        </p:spPr>
      </p:pic>
      <p:pic>
        <p:nvPicPr>
          <p:cNvPr id="147" name="v_HandStandPushups_g10_c03.mp4" descr="v_HandStandPushups_g10_c03.mp4"/>
          <p:cNvPicPr>
            <a:picLocks/>
          </p:cNvPicPr>
          <p:nvPr>
            <a:videoFile r:link="rId10"/>
            <p:extLst>
              <p:ext uri="{DAA4B4D4-6D71-4841-9C94-3DE7FCFB9230}">
                <p14:media xmlns:p14="http://schemas.microsoft.com/office/powerpoint/2010/main" r:embed="rId9"/>
              </p:ext>
            </p:extLst>
          </p:nvPr>
        </p:nvPicPr>
        <p:blipFill>
          <a:blip r:embed="rId21">
            <a:extLst/>
          </a:blip>
          <a:stretch>
            <a:fillRect/>
          </a:stretch>
        </p:blipFill>
        <p:spPr>
          <a:xfrm>
            <a:off x="18259607" y="9222020"/>
            <a:ext cx="2499976" cy="1874983"/>
          </a:xfrm>
          <a:prstGeom prst="rect">
            <a:avLst/>
          </a:prstGeom>
          <a:ln w="12700">
            <a:miter lim="400000"/>
          </a:ln>
        </p:spPr>
      </p:pic>
      <p:pic>
        <p:nvPicPr>
          <p:cNvPr id="148" name="v_PullUps_g09_c01.mp4" descr="v_PullUps_g09_c01.mp4"/>
          <p:cNvPicPr>
            <a:picLocks/>
          </p:cNvPicPr>
          <p:nvPr>
            <a:videoFile r:link="rId12"/>
            <p:extLst>
              <p:ext uri="{DAA4B4D4-6D71-4841-9C94-3DE7FCFB9230}">
                <p14:media xmlns:p14="http://schemas.microsoft.com/office/powerpoint/2010/main" r:embed="rId11"/>
              </p:ext>
            </p:extLst>
          </p:nvPr>
        </p:nvPicPr>
        <p:blipFill>
          <a:blip r:embed="rId22">
            <a:extLst/>
          </a:blip>
          <a:stretch>
            <a:fillRect/>
          </a:stretch>
        </p:blipFill>
        <p:spPr>
          <a:xfrm>
            <a:off x="20848145" y="6155686"/>
            <a:ext cx="2512717" cy="1884539"/>
          </a:xfrm>
          <a:prstGeom prst="rect">
            <a:avLst/>
          </a:prstGeom>
          <a:ln w="12700">
            <a:miter lim="400000"/>
          </a:ln>
        </p:spPr>
      </p:pic>
      <p:pic>
        <p:nvPicPr>
          <p:cNvPr id="149" name="v_PushUps_g09_c01.mp4" descr="v_PushUps_g09_c01.mp4"/>
          <p:cNvPicPr>
            <a:picLocks/>
          </p:cNvPicPr>
          <p:nvPr>
            <a:videoFile r:link="rId14"/>
            <p:extLst>
              <p:ext uri="{DAA4B4D4-6D71-4841-9C94-3DE7FCFB9230}">
                <p14:media xmlns:p14="http://schemas.microsoft.com/office/powerpoint/2010/main" r:embed="rId13"/>
              </p:ext>
            </p:extLst>
          </p:nvPr>
        </p:nvPicPr>
        <p:blipFill>
          <a:blip r:embed="rId23">
            <a:extLst/>
          </a:blip>
          <a:stretch>
            <a:fillRect/>
          </a:stretch>
        </p:blipFill>
        <p:spPr>
          <a:xfrm>
            <a:off x="19608644" y="2001306"/>
            <a:ext cx="2413270" cy="1809953"/>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4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44"/>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45"/>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146"/>
                                        </p:tgtEl>
                                      </p:cBhvr>
                                    </p:cmd>
                                  </p:childTnLst>
                                </p:cTn>
                              </p:par>
                            </p:childTnLst>
                          </p:cTn>
                        </p:par>
                        <p:par>
                          <p:cTn id="16" fill="hold">
                            <p:stCondLst>
                              <p:cond delay="0"/>
                            </p:stCondLst>
                            <p:childTnLst>
                              <p:par>
                                <p:cTn id="17" presetID="1" presetClass="mediacall" presetSubtype="0" fill="hold" nodeType="afterEffect">
                                  <p:stCondLst>
                                    <p:cond delay="0"/>
                                  </p:stCondLst>
                                  <p:childTnLst>
                                    <p:cmd type="call" cmd="playFrom(0.0)">
                                      <p:cBhvr>
                                        <p:cTn id="18" dur="1" fill="hold"/>
                                        <p:tgtEl>
                                          <p:spTgt spid="147"/>
                                        </p:tgtEl>
                                      </p:cBhvr>
                                    </p:cmd>
                                  </p:childTnLst>
                                </p:cTn>
                              </p:par>
                            </p:childTnLst>
                          </p:cTn>
                        </p:par>
                        <p:par>
                          <p:cTn id="19" fill="hold">
                            <p:stCondLst>
                              <p:cond delay="0"/>
                            </p:stCondLst>
                            <p:childTnLst>
                              <p:par>
                                <p:cTn id="20" presetID="1" presetClass="mediacall" presetSubtype="0" fill="hold" nodeType="afterEffect">
                                  <p:stCondLst>
                                    <p:cond delay="0"/>
                                  </p:stCondLst>
                                  <p:childTnLst>
                                    <p:cmd type="call" cmd="playFrom(0.0)">
                                      <p:cBhvr>
                                        <p:cTn id="21" dur="1" fill="hold"/>
                                        <p:tgtEl>
                                          <p:spTgt spid="148"/>
                                        </p:tgtEl>
                                      </p:cBhvr>
                                    </p:cmd>
                                  </p:childTnLst>
                                </p:cTn>
                              </p:par>
                            </p:childTnLst>
                          </p:cTn>
                        </p:par>
                        <p:par>
                          <p:cTn id="22" fill="hold">
                            <p:stCondLst>
                              <p:cond delay="0"/>
                            </p:stCondLst>
                            <p:childTnLst>
                              <p:par>
                                <p:cTn id="23" presetID="1" presetClass="mediacall" presetSubtype="0" fill="hold" nodeType="afterEffect">
                                  <p:stCondLst>
                                    <p:cond delay="0"/>
                                  </p:stCondLst>
                                  <p:childTnLst>
                                    <p:cmd type="call" cmd="playFrom(0.0)">
                                      <p:cBhvr>
                                        <p:cTn id="24" dur="1" fill="hold"/>
                                        <p:tgtEl>
                                          <p:spTgt spid="1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5" fill="hold" display="0">
                  <p:stCondLst>
                    <p:cond delay="indefinite"/>
                  </p:stCondLst>
                </p:cTn>
                <p:tgtEl>
                  <p:spTgt spid="145"/>
                </p:tgtEl>
              </p:cMediaNode>
            </p:video>
            <p:video>
              <p:cMediaNode vol="100000">
                <p:cTn id="26" fill="hold" display="0">
                  <p:stCondLst>
                    <p:cond delay="indefinite"/>
                  </p:stCondLst>
                </p:cTn>
                <p:tgtEl>
                  <p:spTgt spid="146"/>
                </p:tgtEl>
              </p:cMediaNode>
            </p:video>
            <p:video>
              <p:cMediaNode vol="100000">
                <p:cTn id="27" fill="hold" display="0">
                  <p:stCondLst>
                    <p:cond delay="indefinite"/>
                  </p:stCondLst>
                </p:cTn>
                <p:tgtEl>
                  <p:spTgt spid="149"/>
                </p:tgtEl>
              </p:cMediaNode>
            </p:video>
            <p:video>
              <p:cMediaNode vol="100000">
                <p:cTn id="28" fill="remove" display="0">
                  <p:stCondLst>
                    <p:cond delay="indefinite"/>
                  </p:stCondLst>
                </p:cTn>
                <p:tgtEl>
                  <p:spTgt spid="143"/>
                </p:tgtEl>
              </p:cMediaNode>
            </p:video>
            <p:video>
              <p:cMediaNode vol="100000">
                <p:cTn id="29" fill="hold" display="0">
                  <p:stCondLst>
                    <p:cond delay="indefinite"/>
                  </p:stCondLst>
                </p:cTn>
                <p:tgtEl>
                  <p:spTgt spid="148"/>
                </p:tgtEl>
              </p:cMediaNode>
            </p:video>
            <p:video>
              <p:cMediaNode vol="100000">
                <p:cTn id="30" fill="hold" display="0">
                  <p:stCondLst>
                    <p:cond delay="indefinite"/>
                  </p:stCondLst>
                </p:cTn>
                <p:tgtEl>
                  <p:spTgt spid="144"/>
                </p:tgtEl>
              </p:cMediaNode>
            </p:video>
            <p:video>
              <p:cMediaNode vol="100000">
                <p:cTn id="31" fill="hold" display="0">
                  <p:stCondLst>
                    <p:cond delay="indefinite"/>
                  </p:stCondLst>
                </p:cTn>
                <p:tgtEl>
                  <p:spTgt spid="14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2F3A"/>
        </a:solidFill>
        <a:effectLst/>
      </p:bgPr>
    </p:bg>
    <p:spTree>
      <p:nvGrpSpPr>
        <p:cNvPr id="1" name=""/>
        <p:cNvGrpSpPr/>
        <p:nvPr/>
      </p:nvGrpSpPr>
      <p:grpSpPr>
        <a:xfrm>
          <a:off x="0" y="0"/>
          <a:ext cx="0" cy="0"/>
          <a:chOff x="0" y="0"/>
          <a:chExt cx="0" cy="0"/>
        </a:xfrm>
      </p:grpSpPr>
      <p:pic>
        <p:nvPicPr>
          <p:cNvPr id="435" name="v_Lunges_g01_c03.mp4" descr="v_Lunges_g01_c03.mp4"/>
          <p:cNvPicPr>
            <a:picLocks/>
          </p:cNvPicPr>
          <p:nvPr>
            <a:videoFile r:link="rId2"/>
            <p:extLst>
              <p:ext uri="{DAA4B4D4-6D71-4841-9C94-3DE7FCFB9230}">
                <p14:media xmlns:p14="http://schemas.microsoft.com/office/powerpoint/2010/main" r:embed="rId1"/>
              </p:ext>
            </p:extLst>
          </p:nvPr>
        </p:nvPicPr>
        <p:blipFill>
          <a:blip r:embed="rId10">
            <a:extLst/>
          </a:blip>
          <a:stretch>
            <a:fillRect/>
          </a:stretch>
        </p:blipFill>
        <p:spPr>
          <a:xfrm>
            <a:off x="3704089" y="1714688"/>
            <a:ext cx="6581236" cy="4992721"/>
          </a:xfrm>
          <a:prstGeom prst="rect">
            <a:avLst/>
          </a:prstGeom>
          <a:ln w="12700">
            <a:miter lim="400000"/>
          </a:ln>
        </p:spPr>
      </p:pic>
      <p:pic>
        <p:nvPicPr>
          <p:cNvPr id="436" name="v_Lunges_g05_c01.mp4" descr="v_Lunges_g05_c01.mp4"/>
          <p:cNvPicPr>
            <a:picLocks/>
          </p:cNvPicPr>
          <p:nvPr>
            <a:videoFile r:link="rId4"/>
            <p:extLst>
              <p:ext uri="{DAA4B4D4-6D71-4841-9C94-3DE7FCFB9230}">
                <p14:media xmlns:p14="http://schemas.microsoft.com/office/powerpoint/2010/main" r:embed="rId3"/>
              </p:ext>
            </p:extLst>
          </p:nvPr>
        </p:nvPicPr>
        <p:blipFill>
          <a:blip r:embed="rId11">
            <a:extLst/>
          </a:blip>
          <a:stretch>
            <a:fillRect/>
          </a:stretch>
        </p:blipFill>
        <p:spPr>
          <a:xfrm>
            <a:off x="12273683" y="6899428"/>
            <a:ext cx="6659590" cy="4989251"/>
          </a:xfrm>
          <a:prstGeom prst="rect">
            <a:avLst/>
          </a:prstGeom>
          <a:ln w="12700">
            <a:miter lim="400000"/>
          </a:ln>
        </p:spPr>
      </p:pic>
      <p:pic>
        <p:nvPicPr>
          <p:cNvPr id="437" name="v_Lunges_g02_c04.mp4" descr="v_Lunges_g02_c04.mp4"/>
          <p:cNvPicPr>
            <a:picLocks/>
          </p:cNvPicPr>
          <p:nvPr>
            <a:videoFile r:link="rId6"/>
            <p:extLst>
              <p:ext uri="{DAA4B4D4-6D71-4841-9C94-3DE7FCFB9230}">
                <p14:media xmlns:p14="http://schemas.microsoft.com/office/powerpoint/2010/main" r:embed="rId5"/>
              </p:ext>
            </p:extLst>
          </p:nvPr>
        </p:nvPicPr>
        <p:blipFill>
          <a:blip r:embed="rId12">
            <a:extLst/>
          </a:blip>
          <a:stretch>
            <a:fillRect/>
          </a:stretch>
        </p:blipFill>
        <p:spPr>
          <a:xfrm>
            <a:off x="3704088" y="6899428"/>
            <a:ext cx="6581237" cy="4989251"/>
          </a:xfrm>
          <a:prstGeom prst="rect">
            <a:avLst/>
          </a:prstGeom>
          <a:ln w="12700">
            <a:miter lim="400000"/>
          </a:ln>
        </p:spPr>
      </p:pic>
      <p:pic>
        <p:nvPicPr>
          <p:cNvPr id="438" name="v_Lunges_g03_c03.mp4" descr="v_Lunges_g03_c03.mp4"/>
          <p:cNvPicPr>
            <a:picLocks/>
          </p:cNvPicPr>
          <p:nvPr>
            <a:videoFile r:link="rId8"/>
            <p:extLst>
              <p:ext uri="{DAA4B4D4-6D71-4841-9C94-3DE7FCFB9230}">
                <p14:media xmlns:p14="http://schemas.microsoft.com/office/powerpoint/2010/main" r:embed="rId7"/>
              </p:ext>
            </p:extLst>
          </p:nvPr>
        </p:nvPicPr>
        <p:blipFill>
          <a:blip r:embed="rId13">
            <a:extLst/>
          </a:blip>
          <a:stretch>
            <a:fillRect/>
          </a:stretch>
        </p:blipFill>
        <p:spPr>
          <a:xfrm>
            <a:off x="12273683" y="1714688"/>
            <a:ext cx="6659590" cy="4992721"/>
          </a:xfrm>
          <a:prstGeom prst="rect">
            <a:avLst/>
          </a:prstGeom>
          <a:ln w="12700">
            <a:miter lim="400000"/>
          </a:ln>
        </p:spPr>
      </p:pic>
      <p:sp>
        <p:nvSpPr>
          <p:cNvPr id="9" name="XX reps"/>
          <p:cNvSpPr txBox="1"/>
          <p:nvPr/>
        </p:nvSpPr>
        <p:spPr>
          <a:xfrm>
            <a:off x="110140" y="355787"/>
            <a:ext cx="10175185" cy="1358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600" b="0">
                <a:solidFill>
                  <a:srgbClr val="F4D062"/>
                </a:solidFill>
                <a:latin typeface="Arial Rounded MT Bold"/>
                <a:ea typeface="Arial Rounded MT Bold"/>
                <a:cs typeface="Arial Rounded MT Bold"/>
                <a:sym typeface="Arial Rounded MT Bold"/>
              </a:defRPr>
            </a:lvl1pPr>
          </a:lstStyle>
          <a:p>
            <a:r>
              <a:rPr dirty="0"/>
              <a:t>same exercise…</a:t>
            </a:r>
          </a:p>
        </p:txBody>
      </p:sp>
      <p:sp>
        <p:nvSpPr>
          <p:cNvPr id="10" name="XX reps"/>
          <p:cNvSpPr txBox="1"/>
          <p:nvPr/>
        </p:nvSpPr>
        <p:spPr>
          <a:xfrm>
            <a:off x="12273683" y="11888679"/>
            <a:ext cx="12233869" cy="1358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8600" b="0">
                <a:solidFill>
                  <a:srgbClr val="F24D28"/>
                </a:solidFill>
                <a:latin typeface="Arial Rounded MT Bold"/>
                <a:ea typeface="Arial Rounded MT Bold"/>
                <a:cs typeface="Arial Rounded MT Bold"/>
                <a:sym typeface="Arial Rounded MT Bold"/>
              </a:defRPr>
            </a:lvl1pPr>
          </a:lstStyle>
          <a:p>
            <a:r>
              <a:rPr dirty="0"/>
              <a:t>different variations</a:t>
            </a:r>
          </a:p>
        </p:txBody>
      </p:sp>
    </p:spTree>
    <p:extLst>
      <p:ext uri="{BB962C8B-B14F-4D97-AF65-F5344CB8AC3E}">
        <p14:creationId xmlns:p14="http://schemas.microsoft.com/office/powerpoint/2010/main" val="3022060963"/>
      </p:ext>
    </p:extLst>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436"/>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437"/>
                                        </p:tgtEl>
                                      </p:cBhvr>
                                    </p:cmd>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1" fill="hold"/>
                                        <p:tgtEl>
                                          <p:spTgt spid="4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6" fill="hold" display="0">
                  <p:stCondLst>
                    <p:cond delay="indefinite"/>
                  </p:stCondLst>
                </p:cTn>
                <p:tgtEl>
                  <p:spTgt spid="437"/>
                </p:tgtEl>
              </p:cMediaNode>
            </p:video>
            <p:video>
              <p:cMediaNode vol="100000">
                <p:cTn id="17" fill="hold" display="0">
                  <p:stCondLst>
                    <p:cond delay="indefinite"/>
                  </p:stCondLst>
                </p:cTn>
                <p:tgtEl>
                  <p:spTgt spid="435"/>
                </p:tgtEl>
              </p:cMediaNode>
            </p:video>
            <p:video>
              <p:cMediaNode vol="100000">
                <p:cTn id="18" fill="hold" display="0">
                  <p:stCondLst>
                    <p:cond delay="indefinite"/>
                  </p:stCondLst>
                </p:cTn>
                <p:tgtEl>
                  <p:spTgt spid="438"/>
                </p:tgtEl>
              </p:cMediaNode>
            </p:video>
            <p:video>
              <p:cMediaNode vol="100000">
                <p:cTn id="19" fill="hold" display="0">
                  <p:stCondLst>
                    <p:cond delay="indefinite"/>
                  </p:stCondLst>
                </p:cTn>
                <p:tgtEl>
                  <p:spTgt spid="43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p:cNvSpPr/>
          <p:nvPr/>
        </p:nvSpPr>
        <p:spPr>
          <a:xfrm>
            <a:off x="-45430" y="5145121"/>
            <a:ext cx="24474861" cy="8756168"/>
          </a:xfrm>
          <a:prstGeom prst="rect">
            <a:avLst/>
          </a:prstGeom>
          <a:solidFill>
            <a:srgbClr val="252F3A"/>
          </a:solidFill>
          <a:ln w="12700">
            <a:miter lim="400000"/>
          </a:ln>
        </p:spPr>
        <p:txBody>
          <a:bodyPr lIns="0" tIns="0" rIns="0" bIns="0" anchor="ctr"/>
          <a:lstStyle/>
          <a:p>
            <a:pPr>
              <a:defRPr b="0">
                <a:solidFill>
                  <a:srgbClr val="1CBAB6"/>
                </a:solidFill>
                <a:latin typeface="+mn-lt"/>
                <a:ea typeface="+mn-ea"/>
                <a:cs typeface="+mn-cs"/>
                <a:sym typeface="Helvetica Neue Medium"/>
              </a:defRPr>
            </a:pPr>
            <a:endParaRPr/>
          </a:p>
        </p:txBody>
      </p:sp>
      <p:sp>
        <p:nvSpPr>
          <p:cNvPr id="163" name="Turning the videos to frames"/>
          <p:cNvSpPr txBox="1"/>
          <p:nvPr/>
        </p:nvSpPr>
        <p:spPr>
          <a:xfrm>
            <a:off x="4377424" y="3265105"/>
            <a:ext cx="16546445" cy="10884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5600" b="0">
                <a:solidFill>
                  <a:srgbClr val="03D1DD"/>
                </a:solidFill>
                <a:latin typeface="Damascus Bold"/>
                <a:ea typeface="Damascus Bold"/>
                <a:cs typeface="Damascus Bold"/>
                <a:sym typeface="Damascus Bold"/>
              </a:defRPr>
            </a:lvl1pPr>
          </a:lstStyle>
          <a:p>
            <a:r>
              <a:rPr dirty="0"/>
              <a:t>extracting jpegs of each frame for each video</a:t>
            </a:r>
          </a:p>
        </p:txBody>
      </p:sp>
      <p:sp>
        <p:nvSpPr>
          <p:cNvPr id="164" name="Video Frames Extractions"/>
          <p:cNvSpPr txBox="1"/>
          <p:nvPr/>
        </p:nvSpPr>
        <p:spPr>
          <a:xfrm>
            <a:off x="3119506" y="428071"/>
            <a:ext cx="18144988" cy="30360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defTabSz="714732">
              <a:lnSpc>
                <a:spcPct val="90000"/>
              </a:lnSpc>
              <a:defRPr sz="11200" b="0">
                <a:solidFill>
                  <a:srgbClr val="252F3A"/>
                </a:solidFill>
                <a:latin typeface="Arial Rounded MT Bold"/>
                <a:ea typeface="Arial Rounded MT Bold"/>
                <a:cs typeface="Arial Rounded MT Bold"/>
                <a:sym typeface="Arial Rounded MT Bold"/>
              </a:defRPr>
            </a:lvl1pPr>
          </a:lstStyle>
          <a:p>
            <a:r>
              <a:t>Video Frames Extractions</a:t>
            </a:r>
          </a:p>
        </p:txBody>
      </p:sp>
      <p:grpSp>
        <p:nvGrpSpPr>
          <p:cNvPr id="181" name="Group"/>
          <p:cNvGrpSpPr/>
          <p:nvPr/>
        </p:nvGrpSpPr>
        <p:grpSpPr>
          <a:xfrm>
            <a:off x="905344" y="8834440"/>
            <a:ext cx="22573316" cy="3866215"/>
            <a:chOff x="0" y="-1"/>
            <a:chExt cx="22573315" cy="3866214"/>
          </a:xfrm>
        </p:grpSpPr>
        <p:pic>
          <p:nvPicPr>
            <p:cNvPr id="166" name="v_PushUps_g09_c01-0014.jpg" descr="v_PushUps_g09_c01-0014.jpg"/>
            <p:cNvPicPr>
              <a:picLocks noChangeAspect="1"/>
            </p:cNvPicPr>
            <p:nvPr/>
          </p:nvPicPr>
          <p:blipFill>
            <a:blip r:embed="rId5">
              <a:extLst/>
            </a:blip>
            <a:stretch>
              <a:fillRect/>
            </a:stretch>
          </p:blipFill>
          <p:spPr>
            <a:xfrm>
              <a:off x="0" y="1462070"/>
              <a:ext cx="3205521" cy="2404144"/>
            </a:xfrm>
            <a:prstGeom prst="rect">
              <a:avLst/>
            </a:prstGeom>
            <a:ln w="12700" cap="flat">
              <a:noFill/>
              <a:miter lim="400000"/>
            </a:ln>
            <a:effectLst/>
          </p:spPr>
        </p:pic>
        <p:pic>
          <p:nvPicPr>
            <p:cNvPr id="167" name="v_PushUps_g09_c01-0017.jpg" descr="v_PushUps_g09_c01-0017.jpg"/>
            <p:cNvPicPr>
              <a:picLocks noChangeAspect="1"/>
            </p:cNvPicPr>
            <p:nvPr/>
          </p:nvPicPr>
          <p:blipFill>
            <a:blip r:embed="rId6">
              <a:extLst/>
            </a:blip>
            <a:stretch>
              <a:fillRect/>
            </a:stretch>
          </p:blipFill>
          <p:spPr>
            <a:xfrm>
              <a:off x="3227964" y="1462070"/>
              <a:ext cx="3205521" cy="2404144"/>
            </a:xfrm>
            <a:prstGeom prst="rect">
              <a:avLst/>
            </a:prstGeom>
            <a:ln w="12700" cap="flat">
              <a:noFill/>
              <a:miter lim="400000"/>
            </a:ln>
            <a:effectLst/>
          </p:spPr>
        </p:pic>
        <p:pic>
          <p:nvPicPr>
            <p:cNvPr id="168" name="v_PushUps_g09_c01-0020.jpg" descr="v_PushUps_g09_c01-0020.jpg"/>
            <p:cNvPicPr>
              <a:picLocks noChangeAspect="1"/>
            </p:cNvPicPr>
            <p:nvPr/>
          </p:nvPicPr>
          <p:blipFill>
            <a:blip r:embed="rId7">
              <a:extLst/>
            </a:blip>
            <a:stretch>
              <a:fillRect/>
            </a:stretch>
          </p:blipFill>
          <p:spPr>
            <a:xfrm>
              <a:off x="6455930" y="1462070"/>
              <a:ext cx="3205521" cy="2404144"/>
            </a:xfrm>
            <a:prstGeom prst="rect">
              <a:avLst/>
            </a:prstGeom>
            <a:ln w="12700" cap="flat">
              <a:noFill/>
              <a:miter lim="400000"/>
            </a:ln>
            <a:effectLst/>
          </p:spPr>
        </p:pic>
        <p:pic>
          <p:nvPicPr>
            <p:cNvPr id="169" name="v_PushUps_g09_c01-0023.jpg" descr="v_PushUps_g09_c01-0023.jpg"/>
            <p:cNvPicPr>
              <a:picLocks noChangeAspect="1"/>
            </p:cNvPicPr>
            <p:nvPr/>
          </p:nvPicPr>
          <p:blipFill>
            <a:blip r:embed="rId8">
              <a:extLst/>
            </a:blip>
            <a:stretch>
              <a:fillRect/>
            </a:stretch>
          </p:blipFill>
          <p:spPr>
            <a:xfrm>
              <a:off x="9683898" y="1462070"/>
              <a:ext cx="3205519" cy="2404144"/>
            </a:xfrm>
            <a:prstGeom prst="rect">
              <a:avLst/>
            </a:prstGeom>
            <a:ln w="12700" cap="flat">
              <a:noFill/>
              <a:miter lim="400000"/>
            </a:ln>
            <a:effectLst/>
          </p:spPr>
        </p:pic>
        <p:pic>
          <p:nvPicPr>
            <p:cNvPr id="170" name="v_PushUps_g09_c01-0026.jpg" descr="v_PushUps_g09_c01-0026.jpg"/>
            <p:cNvPicPr>
              <a:picLocks noChangeAspect="1"/>
            </p:cNvPicPr>
            <p:nvPr/>
          </p:nvPicPr>
          <p:blipFill>
            <a:blip r:embed="rId9">
              <a:extLst/>
            </a:blip>
            <a:stretch>
              <a:fillRect/>
            </a:stretch>
          </p:blipFill>
          <p:spPr>
            <a:xfrm>
              <a:off x="12911864" y="1462070"/>
              <a:ext cx="3205519" cy="2404144"/>
            </a:xfrm>
            <a:prstGeom prst="rect">
              <a:avLst/>
            </a:prstGeom>
            <a:ln w="12700" cap="flat">
              <a:noFill/>
              <a:miter lim="400000"/>
            </a:ln>
            <a:effectLst/>
          </p:spPr>
        </p:pic>
        <p:pic>
          <p:nvPicPr>
            <p:cNvPr id="171" name="v_PushUps_g09_c01-0029.jpg" descr="v_PushUps_g09_c01-0029.jpg"/>
            <p:cNvPicPr>
              <a:picLocks noChangeAspect="1"/>
            </p:cNvPicPr>
            <p:nvPr/>
          </p:nvPicPr>
          <p:blipFill>
            <a:blip r:embed="rId10">
              <a:extLst/>
            </a:blip>
            <a:stretch>
              <a:fillRect/>
            </a:stretch>
          </p:blipFill>
          <p:spPr>
            <a:xfrm>
              <a:off x="16139827" y="1462070"/>
              <a:ext cx="3205523" cy="2404144"/>
            </a:xfrm>
            <a:prstGeom prst="rect">
              <a:avLst/>
            </a:prstGeom>
            <a:ln w="12700" cap="flat">
              <a:noFill/>
              <a:miter lim="400000"/>
            </a:ln>
            <a:effectLst/>
          </p:spPr>
        </p:pic>
        <p:pic>
          <p:nvPicPr>
            <p:cNvPr id="172" name="v_PushUps_g09_c01-0032.jpg" descr="v_PushUps_g09_c01-0032.jpg"/>
            <p:cNvPicPr>
              <a:picLocks noChangeAspect="1"/>
            </p:cNvPicPr>
            <p:nvPr/>
          </p:nvPicPr>
          <p:blipFill>
            <a:blip r:embed="rId11">
              <a:extLst/>
            </a:blip>
            <a:stretch>
              <a:fillRect/>
            </a:stretch>
          </p:blipFill>
          <p:spPr>
            <a:xfrm>
              <a:off x="19367796" y="1462070"/>
              <a:ext cx="3205520" cy="2404144"/>
            </a:xfrm>
            <a:prstGeom prst="rect">
              <a:avLst/>
            </a:prstGeom>
            <a:ln w="12700" cap="flat">
              <a:noFill/>
              <a:miter lim="400000"/>
            </a:ln>
            <a:effectLst/>
          </p:spPr>
        </p:pic>
        <p:sp>
          <p:nvSpPr>
            <p:cNvPr id="173" name="Line"/>
            <p:cNvSpPr/>
            <p:nvPr/>
          </p:nvSpPr>
          <p:spPr>
            <a:xfrm>
              <a:off x="1456443" y="660191"/>
              <a:ext cx="19660429" cy="2"/>
            </a:xfrm>
            <a:prstGeom prst="line">
              <a:avLst/>
            </a:prstGeom>
            <a:noFill/>
            <a:ln w="25400" cap="flat">
              <a:solidFill>
                <a:srgbClr val="FFFFFF"/>
              </a:solidFill>
              <a:prstDash val="solid"/>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4" name="Line"/>
            <p:cNvSpPr/>
            <p:nvPr/>
          </p:nvSpPr>
          <p:spPr>
            <a:xfrm flipV="1">
              <a:off x="11286656" y="-2"/>
              <a:ext cx="3" cy="1320387"/>
            </a:xfrm>
            <a:prstGeom prst="line">
              <a:avLst/>
            </a:prstGeom>
            <a:noFill/>
            <a:ln w="25400" cap="flat">
              <a:solidFill>
                <a:srgbClr val="FFFFFF"/>
              </a:solidFill>
              <a:prstDash val="solid"/>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5" name="Line"/>
            <p:cNvSpPr/>
            <p:nvPr/>
          </p:nvSpPr>
          <p:spPr>
            <a:xfrm flipV="1">
              <a:off x="1486190" y="599894"/>
              <a:ext cx="3" cy="684560"/>
            </a:xfrm>
            <a:prstGeom prst="line">
              <a:avLst/>
            </a:prstGeom>
            <a:noFill/>
            <a:ln w="25400" cap="flat">
              <a:solidFill>
                <a:srgbClr val="FFFFFF"/>
              </a:solidFill>
              <a:prstDash val="solid"/>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6" name="Line"/>
            <p:cNvSpPr/>
            <p:nvPr/>
          </p:nvSpPr>
          <p:spPr>
            <a:xfrm flipV="1">
              <a:off x="4830724" y="599894"/>
              <a:ext cx="3" cy="684560"/>
            </a:xfrm>
            <a:prstGeom prst="line">
              <a:avLst/>
            </a:prstGeom>
            <a:noFill/>
            <a:ln w="25400" cap="flat">
              <a:solidFill>
                <a:srgbClr val="FFFFFF"/>
              </a:solidFill>
              <a:prstDash val="solid"/>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7" name="Line"/>
            <p:cNvSpPr/>
            <p:nvPr/>
          </p:nvSpPr>
          <p:spPr>
            <a:xfrm flipV="1">
              <a:off x="8058688" y="599894"/>
              <a:ext cx="3" cy="684560"/>
            </a:xfrm>
            <a:prstGeom prst="line">
              <a:avLst/>
            </a:prstGeom>
            <a:noFill/>
            <a:ln w="25400" cap="flat">
              <a:solidFill>
                <a:srgbClr val="FFFFFF"/>
              </a:solidFill>
              <a:prstDash val="solid"/>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8" name="Line"/>
            <p:cNvSpPr/>
            <p:nvPr/>
          </p:nvSpPr>
          <p:spPr>
            <a:xfrm flipV="1">
              <a:off x="14631186" y="599894"/>
              <a:ext cx="3" cy="684560"/>
            </a:xfrm>
            <a:prstGeom prst="line">
              <a:avLst/>
            </a:prstGeom>
            <a:noFill/>
            <a:ln w="25400" cap="flat">
              <a:solidFill>
                <a:srgbClr val="FFFFFF"/>
              </a:solidFill>
              <a:prstDash val="solid"/>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79" name="Line"/>
            <p:cNvSpPr/>
            <p:nvPr/>
          </p:nvSpPr>
          <p:spPr>
            <a:xfrm flipV="1">
              <a:off x="17742587" y="599894"/>
              <a:ext cx="2" cy="684560"/>
            </a:xfrm>
            <a:prstGeom prst="line">
              <a:avLst/>
            </a:prstGeom>
            <a:noFill/>
            <a:ln w="25400" cap="flat">
              <a:solidFill>
                <a:srgbClr val="FFFFFF"/>
              </a:solidFill>
              <a:prstDash val="solid"/>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180" name="Line"/>
            <p:cNvSpPr/>
            <p:nvPr/>
          </p:nvSpPr>
          <p:spPr>
            <a:xfrm flipV="1">
              <a:off x="21087120" y="599894"/>
              <a:ext cx="3" cy="684560"/>
            </a:xfrm>
            <a:prstGeom prst="line">
              <a:avLst/>
            </a:prstGeom>
            <a:noFill/>
            <a:ln w="25400" cap="flat">
              <a:solidFill>
                <a:srgbClr val="FFFFFF"/>
              </a:solidFill>
              <a:prstDash val="solid"/>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192" name="Group"/>
          <p:cNvGrpSpPr/>
          <p:nvPr/>
        </p:nvGrpSpPr>
        <p:grpSpPr>
          <a:xfrm>
            <a:off x="2130933" y="2873130"/>
            <a:ext cx="1872381" cy="1872381"/>
            <a:chOff x="0" y="0"/>
            <a:chExt cx="1872379" cy="1872379"/>
          </a:xfrm>
        </p:grpSpPr>
        <p:sp>
          <p:nvSpPr>
            <p:cNvPr id="182" name="Circle"/>
            <p:cNvSpPr/>
            <p:nvPr/>
          </p:nvSpPr>
          <p:spPr>
            <a:xfrm>
              <a:off x="0" y="0"/>
              <a:ext cx="1872380" cy="1872380"/>
            </a:xfrm>
            <a:prstGeom prst="ellipse">
              <a:avLst/>
            </a:prstGeom>
            <a:solidFill>
              <a:srgbClr val="03D1DD"/>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nvGrpSpPr>
            <p:cNvPr id="185" name="Group"/>
            <p:cNvGrpSpPr/>
            <p:nvPr/>
          </p:nvGrpSpPr>
          <p:grpSpPr>
            <a:xfrm>
              <a:off x="267799" y="369924"/>
              <a:ext cx="969140" cy="814116"/>
              <a:chOff x="0" y="0"/>
              <a:chExt cx="969138" cy="814114"/>
            </a:xfrm>
          </p:grpSpPr>
          <p:sp>
            <p:nvSpPr>
              <p:cNvPr id="183" name="Film Strip"/>
              <p:cNvSpPr/>
              <p:nvPr/>
            </p:nvSpPr>
            <p:spPr>
              <a:xfrm>
                <a:off x="0" y="0"/>
                <a:ext cx="969139" cy="814115"/>
              </a:xfrm>
              <a:custGeom>
                <a:avLst/>
                <a:gdLst/>
                <a:ahLst/>
                <a:cxnLst>
                  <a:cxn ang="0">
                    <a:pos x="wd2" y="hd2"/>
                  </a:cxn>
                  <a:cxn ang="5400000">
                    <a:pos x="wd2" y="hd2"/>
                  </a:cxn>
                  <a:cxn ang="10800000">
                    <a:pos x="wd2" y="hd2"/>
                  </a:cxn>
                  <a:cxn ang="16200000">
                    <a:pos x="wd2" y="hd2"/>
                  </a:cxn>
                </a:cxnLst>
                <a:rect l="0" t="0" r="r" b="b"/>
                <a:pathLst>
                  <a:path w="21600" h="21600" extrusionOk="0">
                    <a:moveTo>
                      <a:pt x="557" y="0"/>
                    </a:moveTo>
                    <a:cubicBezTo>
                      <a:pt x="249" y="0"/>
                      <a:pt x="0" y="296"/>
                      <a:pt x="0" y="663"/>
                    </a:cubicBezTo>
                    <a:lnTo>
                      <a:pt x="0" y="20939"/>
                    </a:lnTo>
                    <a:cubicBezTo>
                      <a:pt x="0" y="21306"/>
                      <a:pt x="249" y="21600"/>
                      <a:pt x="557" y="21600"/>
                    </a:cubicBezTo>
                    <a:lnTo>
                      <a:pt x="21045" y="21600"/>
                    </a:lnTo>
                    <a:cubicBezTo>
                      <a:pt x="21353" y="21600"/>
                      <a:pt x="21600" y="21306"/>
                      <a:pt x="21600" y="20939"/>
                    </a:cubicBezTo>
                    <a:lnTo>
                      <a:pt x="21600" y="657"/>
                    </a:lnTo>
                    <a:cubicBezTo>
                      <a:pt x="21600" y="297"/>
                      <a:pt x="21353" y="0"/>
                      <a:pt x="21045" y="0"/>
                    </a:cubicBezTo>
                    <a:lnTo>
                      <a:pt x="557" y="0"/>
                    </a:lnTo>
                    <a:close/>
                    <a:moveTo>
                      <a:pt x="1733" y="1317"/>
                    </a:moveTo>
                    <a:lnTo>
                      <a:pt x="3352" y="1317"/>
                    </a:lnTo>
                    <a:lnTo>
                      <a:pt x="3352" y="3246"/>
                    </a:lnTo>
                    <a:lnTo>
                      <a:pt x="1733" y="3246"/>
                    </a:lnTo>
                    <a:lnTo>
                      <a:pt x="1733" y="1317"/>
                    </a:lnTo>
                    <a:close/>
                    <a:moveTo>
                      <a:pt x="5863" y="1317"/>
                    </a:moveTo>
                    <a:lnTo>
                      <a:pt x="7482" y="1317"/>
                    </a:lnTo>
                    <a:lnTo>
                      <a:pt x="7482" y="3246"/>
                    </a:lnTo>
                    <a:lnTo>
                      <a:pt x="5863" y="3246"/>
                    </a:lnTo>
                    <a:lnTo>
                      <a:pt x="5863" y="1317"/>
                    </a:lnTo>
                    <a:close/>
                    <a:moveTo>
                      <a:pt x="9993" y="1317"/>
                    </a:moveTo>
                    <a:lnTo>
                      <a:pt x="11612" y="1317"/>
                    </a:lnTo>
                    <a:lnTo>
                      <a:pt x="11612" y="3246"/>
                    </a:lnTo>
                    <a:lnTo>
                      <a:pt x="9993" y="3246"/>
                    </a:lnTo>
                    <a:lnTo>
                      <a:pt x="9993" y="1317"/>
                    </a:lnTo>
                    <a:close/>
                    <a:moveTo>
                      <a:pt x="14123" y="1317"/>
                    </a:moveTo>
                    <a:lnTo>
                      <a:pt x="15742" y="1317"/>
                    </a:lnTo>
                    <a:lnTo>
                      <a:pt x="15742" y="3246"/>
                    </a:lnTo>
                    <a:lnTo>
                      <a:pt x="14123" y="3246"/>
                    </a:lnTo>
                    <a:lnTo>
                      <a:pt x="14123" y="1317"/>
                    </a:lnTo>
                    <a:close/>
                    <a:moveTo>
                      <a:pt x="18253" y="1317"/>
                    </a:moveTo>
                    <a:lnTo>
                      <a:pt x="19872" y="1317"/>
                    </a:lnTo>
                    <a:lnTo>
                      <a:pt x="19872" y="3246"/>
                    </a:lnTo>
                    <a:lnTo>
                      <a:pt x="18253" y="3246"/>
                    </a:lnTo>
                    <a:lnTo>
                      <a:pt x="18253" y="1317"/>
                    </a:lnTo>
                    <a:close/>
                    <a:moveTo>
                      <a:pt x="1733" y="4563"/>
                    </a:moveTo>
                    <a:lnTo>
                      <a:pt x="19872" y="4563"/>
                    </a:lnTo>
                    <a:lnTo>
                      <a:pt x="19872" y="17031"/>
                    </a:lnTo>
                    <a:lnTo>
                      <a:pt x="1733" y="17031"/>
                    </a:lnTo>
                    <a:lnTo>
                      <a:pt x="1733" y="4563"/>
                    </a:lnTo>
                    <a:close/>
                    <a:moveTo>
                      <a:pt x="1733" y="18348"/>
                    </a:moveTo>
                    <a:lnTo>
                      <a:pt x="3352" y="18348"/>
                    </a:lnTo>
                    <a:lnTo>
                      <a:pt x="3352" y="20276"/>
                    </a:lnTo>
                    <a:lnTo>
                      <a:pt x="1733" y="20276"/>
                    </a:lnTo>
                    <a:lnTo>
                      <a:pt x="1733" y="18348"/>
                    </a:lnTo>
                    <a:close/>
                    <a:moveTo>
                      <a:pt x="5863" y="18348"/>
                    </a:moveTo>
                    <a:lnTo>
                      <a:pt x="7482" y="18348"/>
                    </a:lnTo>
                    <a:lnTo>
                      <a:pt x="7482" y="20276"/>
                    </a:lnTo>
                    <a:lnTo>
                      <a:pt x="5863" y="20276"/>
                    </a:lnTo>
                    <a:lnTo>
                      <a:pt x="5863" y="18348"/>
                    </a:lnTo>
                    <a:close/>
                    <a:moveTo>
                      <a:pt x="9993" y="18348"/>
                    </a:moveTo>
                    <a:lnTo>
                      <a:pt x="11612" y="18348"/>
                    </a:lnTo>
                    <a:lnTo>
                      <a:pt x="11612" y="20276"/>
                    </a:lnTo>
                    <a:lnTo>
                      <a:pt x="9993" y="20276"/>
                    </a:lnTo>
                    <a:lnTo>
                      <a:pt x="9993" y="18348"/>
                    </a:lnTo>
                    <a:close/>
                    <a:moveTo>
                      <a:pt x="14123" y="18348"/>
                    </a:moveTo>
                    <a:lnTo>
                      <a:pt x="15742" y="18348"/>
                    </a:lnTo>
                    <a:lnTo>
                      <a:pt x="15742" y="20276"/>
                    </a:lnTo>
                    <a:lnTo>
                      <a:pt x="14123" y="20276"/>
                    </a:lnTo>
                    <a:lnTo>
                      <a:pt x="14123" y="18348"/>
                    </a:lnTo>
                    <a:close/>
                    <a:moveTo>
                      <a:pt x="18253" y="18348"/>
                    </a:moveTo>
                    <a:lnTo>
                      <a:pt x="19872" y="18348"/>
                    </a:lnTo>
                    <a:lnTo>
                      <a:pt x="19872" y="20276"/>
                    </a:lnTo>
                    <a:lnTo>
                      <a:pt x="18253" y="20276"/>
                    </a:lnTo>
                    <a:lnTo>
                      <a:pt x="18253" y="18348"/>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184" name="Rectangle"/>
              <p:cNvSpPr/>
              <p:nvPr/>
            </p:nvSpPr>
            <p:spPr>
              <a:xfrm>
                <a:off x="62579" y="154697"/>
                <a:ext cx="843979" cy="504717"/>
              </a:xfrm>
              <a:prstGeom prst="rect">
                <a:avLst/>
              </a:prstGeom>
              <a:solidFill>
                <a:srgbClr val="03D1DD"/>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grpSp>
          <p:nvGrpSpPr>
            <p:cNvPr id="188" name="Group"/>
            <p:cNvGrpSpPr/>
            <p:nvPr/>
          </p:nvGrpSpPr>
          <p:grpSpPr>
            <a:xfrm>
              <a:off x="451620" y="529132"/>
              <a:ext cx="969140" cy="814116"/>
              <a:chOff x="0" y="0"/>
              <a:chExt cx="969138" cy="814114"/>
            </a:xfrm>
          </p:grpSpPr>
          <p:sp>
            <p:nvSpPr>
              <p:cNvPr id="186" name="Film Strip"/>
              <p:cNvSpPr/>
              <p:nvPr/>
            </p:nvSpPr>
            <p:spPr>
              <a:xfrm>
                <a:off x="0" y="0"/>
                <a:ext cx="969139" cy="814115"/>
              </a:xfrm>
              <a:custGeom>
                <a:avLst/>
                <a:gdLst/>
                <a:ahLst/>
                <a:cxnLst>
                  <a:cxn ang="0">
                    <a:pos x="wd2" y="hd2"/>
                  </a:cxn>
                  <a:cxn ang="5400000">
                    <a:pos x="wd2" y="hd2"/>
                  </a:cxn>
                  <a:cxn ang="10800000">
                    <a:pos x="wd2" y="hd2"/>
                  </a:cxn>
                  <a:cxn ang="16200000">
                    <a:pos x="wd2" y="hd2"/>
                  </a:cxn>
                </a:cxnLst>
                <a:rect l="0" t="0" r="r" b="b"/>
                <a:pathLst>
                  <a:path w="21600" h="21600" extrusionOk="0">
                    <a:moveTo>
                      <a:pt x="557" y="0"/>
                    </a:moveTo>
                    <a:cubicBezTo>
                      <a:pt x="249" y="0"/>
                      <a:pt x="0" y="296"/>
                      <a:pt x="0" y="663"/>
                    </a:cubicBezTo>
                    <a:lnTo>
                      <a:pt x="0" y="20939"/>
                    </a:lnTo>
                    <a:cubicBezTo>
                      <a:pt x="0" y="21306"/>
                      <a:pt x="249" y="21600"/>
                      <a:pt x="557" y="21600"/>
                    </a:cubicBezTo>
                    <a:lnTo>
                      <a:pt x="21045" y="21600"/>
                    </a:lnTo>
                    <a:cubicBezTo>
                      <a:pt x="21353" y="21600"/>
                      <a:pt x="21600" y="21306"/>
                      <a:pt x="21600" y="20939"/>
                    </a:cubicBezTo>
                    <a:lnTo>
                      <a:pt x="21600" y="657"/>
                    </a:lnTo>
                    <a:cubicBezTo>
                      <a:pt x="21600" y="297"/>
                      <a:pt x="21353" y="0"/>
                      <a:pt x="21045" y="0"/>
                    </a:cubicBezTo>
                    <a:lnTo>
                      <a:pt x="557" y="0"/>
                    </a:lnTo>
                    <a:close/>
                    <a:moveTo>
                      <a:pt x="1733" y="1317"/>
                    </a:moveTo>
                    <a:lnTo>
                      <a:pt x="3352" y="1317"/>
                    </a:lnTo>
                    <a:lnTo>
                      <a:pt x="3352" y="3246"/>
                    </a:lnTo>
                    <a:lnTo>
                      <a:pt x="1733" y="3246"/>
                    </a:lnTo>
                    <a:lnTo>
                      <a:pt x="1733" y="1317"/>
                    </a:lnTo>
                    <a:close/>
                    <a:moveTo>
                      <a:pt x="5863" y="1317"/>
                    </a:moveTo>
                    <a:lnTo>
                      <a:pt x="7482" y="1317"/>
                    </a:lnTo>
                    <a:lnTo>
                      <a:pt x="7482" y="3246"/>
                    </a:lnTo>
                    <a:lnTo>
                      <a:pt x="5863" y="3246"/>
                    </a:lnTo>
                    <a:lnTo>
                      <a:pt x="5863" y="1317"/>
                    </a:lnTo>
                    <a:close/>
                    <a:moveTo>
                      <a:pt x="9993" y="1317"/>
                    </a:moveTo>
                    <a:lnTo>
                      <a:pt x="11612" y="1317"/>
                    </a:lnTo>
                    <a:lnTo>
                      <a:pt x="11612" y="3246"/>
                    </a:lnTo>
                    <a:lnTo>
                      <a:pt x="9993" y="3246"/>
                    </a:lnTo>
                    <a:lnTo>
                      <a:pt x="9993" y="1317"/>
                    </a:lnTo>
                    <a:close/>
                    <a:moveTo>
                      <a:pt x="14123" y="1317"/>
                    </a:moveTo>
                    <a:lnTo>
                      <a:pt x="15742" y="1317"/>
                    </a:lnTo>
                    <a:lnTo>
                      <a:pt x="15742" y="3246"/>
                    </a:lnTo>
                    <a:lnTo>
                      <a:pt x="14123" y="3246"/>
                    </a:lnTo>
                    <a:lnTo>
                      <a:pt x="14123" y="1317"/>
                    </a:lnTo>
                    <a:close/>
                    <a:moveTo>
                      <a:pt x="18253" y="1317"/>
                    </a:moveTo>
                    <a:lnTo>
                      <a:pt x="19872" y="1317"/>
                    </a:lnTo>
                    <a:lnTo>
                      <a:pt x="19872" y="3246"/>
                    </a:lnTo>
                    <a:lnTo>
                      <a:pt x="18253" y="3246"/>
                    </a:lnTo>
                    <a:lnTo>
                      <a:pt x="18253" y="1317"/>
                    </a:lnTo>
                    <a:close/>
                    <a:moveTo>
                      <a:pt x="1733" y="4563"/>
                    </a:moveTo>
                    <a:lnTo>
                      <a:pt x="19872" y="4563"/>
                    </a:lnTo>
                    <a:lnTo>
                      <a:pt x="19872" y="17031"/>
                    </a:lnTo>
                    <a:lnTo>
                      <a:pt x="1733" y="17031"/>
                    </a:lnTo>
                    <a:lnTo>
                      <a:pt x="1733" y="4563"/>
                    </a:lnTo>
                    <a:close/>
                    <a:moveTo>
                      <a:pt x="1733" y="18348"/>
                    </a:moveTo>
                    <a:lnTo>
                      <a:pt x="3352" y="18348"/>
                    </a:lnTo>
                    <a:lnTo>
                      <a:pt x="3352" y="20276"/>
                    </a:lnTo>
                    <a:lnTo>
                      <a:pt x="1733" y="20276"/>
                    </a:lnTo>
                    <a:lnTo>
                      <a:pt x="1733" y="18348"/>
                    </a:lnTo>
                    <a:close/>
                    <a:moveTo>
                      <a:pt x="5863" y="18348"/>
                    </a:moveTo>
                    <a:lnTo>
                      <a:pt x="7482" y="18348"/>
                    </a:lnTo>
                    <a:lnTo>
                      <a:pt x="7482" y="20276"/>
                    </a:lnTo>
                    <a:lnTo>
                      <a:pt x="5863" y="20276"/>
                    </a:lnTo>
                    <a:lnTo>
                      <a:pt x="5863" y="18348"/>
                    </a:lnTo>
                    <a:close/>
                    <a:moveTo>
                      <a:pt x="9993" y="18348"/>
                    </a:moveTo>
                    <a:lnTo>
                      <a:pt x="11612" y="18348"/>
                    </a:lnTo>
                    <a:lnTo>
                      <a:pt x="11612" y="20276"/>
                    </a:lnTo>
                    <a:lnTo>
                      <a:pt x="9993" y="20276"/>
                    </a:lnTo>
                    <a:lnTo>
                      <a:pt x="9993" y="18348"/>
                    </a:lnTo>
                    <a:close/>
                    <a:moveTo>
                      <a:pt x="14123" y="18348"/>
                    </a:moveTo>
                    <a:lnTo>
                      <a:pt x="15742" y="18348"/>
                    </a:lnTo>
                    <a:lnTo>
                      <a:pt x="15742" y="20276"/>
                    </a:lnTo>
                    <a:lnTo>
                      <a:pt x="14123" y="20276"/>
                    </a:lnTo>
                    <a:lnTo>
                      <a:pt x="14123" y="18348"/>
                    </a:lnTo>
                    <a:close/>
                    <a:moveTo>
                      <a:pt x="18253" y="18348"/>
                    </a:moveTo>
                    <a:lnTo>
                      <a:pt x="19872" y="18348"/>
                    </a:lnTo>
                    <a:lnTo>
                      <a:pt x="19872" y="20276"/>
                    </a:lnTo>
                    <a:lnTo>
                      <a:pt x="18253" y="20276"/>
                    </a:lnTo>
                    <a:lnTo>
                      <a:pt x="18253" y="18348"/>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187" name="Rectangle"/>
              <p:cNvSpPr/>
              <p:nvPr/>
            </p:nvSpPr>
            <p:spPr>
              <a:xfrm>
                <a:off x="62579" y="154697"/>
                <a:ext cx="843979" cy="504717"/>
              </a:xfrm>
              <a:prstGeom prst="rect">
                <a:avLst/>
              </a:prstGeom>
              <a:solidFill>
                <a:srgbClr val="03D1DD"/>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grpSp>
          <p:nvGrpSpPr>
            <p:cNvPr id="191" name="Group"/>
            <p:cNvGrpSpPr/>
            <p:nvPr/>
          </p:nvGrpSpPr>
          <p:grpSpPr>
            <a:xfrm>
              <a:off x="597999" y="712824"/>
              <a:ext cx="969140" cy="814116"/>
              <a:chOff x="0" y="0"/>
              <a:chExt cx="969138" cy="814114"/>
            </a:xfrm>
          </p:grpSpPr>
          <p:sp>
            <p:nvSpPr>
              <p:cNvPr id="189" name="Film Strip"/>
              <p:cNvSpPr/>
              <p:nvPr/>
            </p:nvSpPr>
            <p:spPr>
              <a:xfrm>
                <a:off x="0" y="0"/>
                <a:ext cx="969139" cy="814115"/>
              </a:xfrm>
              <a:custGeom>
                <a:avLst/>
                <a:gdLst/>
                <a:ahLst/>
                <a:cxnLst>
                  <a:cxn ang="0">
                    <a:pos x="wd2" y="hd2"/>
                  </a:cxn>
                  <a:cxn ang="5400000">
                    <a:pos x="wd2" y="hd2"/>
                  </a:cxn>
                  <a:cxn ang="10800000">
                    <a:pos x="wd2" y="hd2"/>
                  </a:cxn>
                  <a:cxn ang="16200000">
                    <a:pos x="wd2" y="hd2"/>
                  </a:cxn>
                </a:cxnLst>
                <a:rect l="0" t="0" r="r" b="b"/>
                <a:pathLst>
                  <a:path w="21600" h="21600" extrusionOk="0">
                    <a:moveTo>
                      <a:pt x="557" y="0"/>
                    </a:moveTo>
                    <a:cubicBezTo>
                      <a:pt x="249" y="0"/>
                      <a:pt x="0" y="296"/>
                      <a:pt x="0" y="663"/>
                    </a:cubicBezTo>
                    <a:lnTo>
                      <a:pt x="0" y="20939"/>
                    </a:lnTo>
                    <a:cubicBezTo>
                      <a:pt x="0" y="21306"/>
                      <a:pt x="249" y="21600"/>
                      <a:pt x="557" y="21600"/>
                    </a:cubicBezTo>
                    <a:lnTo>
                      <a:pt x="21045" y="21600"/>
                    </a:lnTo>
                    <a:cubicBezTo>
                      <a:pt x="21353" y="21600"/>
                      <a:pt x="21600" y="21306"/>
                      <a:pt x="21600" y="20939"/>
                    </a:cubicBezTo>
                    <a:lnTo>
                      <a:pt x="21600" y="657"/>
                    </a:lnTo>
                    <a:cubicBezTo>
                      <a:pt x="21600" y="297"/>
                      <a:pt x="21353" y="0"/>
                      <a:pt x="21045" y="0"/>
                    </a:cubicBezTo>
                    <a:lnTo>
                      <a:pt x="557" y="0"/>
                    </a:lnTo>
                    <a:close/>
                    <a:moveTo>
                      <a:pt x="1733" y="1317"/>
                    </a:moveTo>
                    <a:lnTo>
                      <a:pt x="3352" y="1317"/>
                    </a:lnTo>
                    <a:lnTo>
                      <a:pt x="3352" y="3246"/>
                    </a:lnTo>
                    <a:lnTo>
                      <a:pt x="1733" y="3246"/>
                    </a:lnTo>
                    <a:lnTo>
                      <a:pt x="1733" y="1317"/>
                    </a:lnTo>
                    <a:close/>
                    <a:moveTo>
                      <a:pt x="5863" y="1317"/>
                    </a:moveTo>
                    <a:lnTo>
                      <a:pt x="7482" y="1317"/>
                    </a:lnTo>
                    <a:lnTo>
                      <a:pt x="7482" y="3246"/>
                    </a:lnTo>
                    <a:lnTo>
                      <a:pt x="5863" y="3246"/>
                    </a:lnTo>
                    <a:lnTo>
                      <a:pt x="5863" y="1317"/>
                    </a:lnTo>
                    <a:close/>
                    <a:moveTo>
                      <a:pt x="9993" y="1317"/>
                    </a:moveTo>
                    <a:lnTo>
                      <a:pt x="11612" y="1317"/>
                    </a:lnTo>
                    <a:lnTo>
                      <a:pt x="11612" y="3246"/>
                    </a:lnTo>
                    <a:lnTo>
                      <a:pt x="9993" y="3246"/>
                    </a:lnTo>
                    <a:lnTo>
                      <a:pt x="9993" y="1317"/>
                    </a:lnTo>
                    <a:close/>
                    <a:moveTo>
                      <a:pt x="14123" y="1317"/>
                    </a:moveTo>
                    <a:lnTo>
                      <a:pt x="15742" y="1317"/>
                    </a:lnTo>
                    <a:lnTo>
                      <a:pt x="15742" y="3246"/>
                    </a:lnTo>
                    <a:lnTo>
                      <a:pt x="14123" y="3246"/>
                    </a:lnTo>
                    <a:lnTo>
                      <a:pt x="14123" y="1317"/>
                    </a:lnTo>
                    <a:close/>
                    <a:moveTo>
                      <a:pt x="18253" y="1317"/>
                    </a:moveTo>
                    <a:lnTo>
                      <a:pt x="19872" y="1317"/>
                    </a:lnTo>
                    <a:lnTo>
                      <a:pt x="19872" y="3246"/>
                    </a:lnTo>
                    <a:lnTo>
                      <a:pt x="18253" y="3246"/>
                    </a:lnTo>
                    <a:lnTo>
                      <a:pt x="18253" y="1317"/>
                    </a:lnTo>
                    <a:close/>
                    <a:moveTo>
                      <a:pt x="1733" y="4563"/>
                    </a:moveTo>
                    <a:lnTo>
                      <a:pt x="19872" y="4563"/>
                    </a:lnTo>
                    <a:lnTo>
                      <a:pt x="19872" y="17031"/>
                    </a:lnTo>
                    <a:lnTo>
                      <a:pt x="1733" y="17031"/>
                    </a:lnTo>
                    <a:lnTo>
                      <a:pt x="1733" y="4563"/>
                    </a:lnTo>
                    <a:close/>
                    <a:moveTo>
                      <a:pt x="1733" y="18348"/>
                    </a:moveTo>
                    <a:lnTo>
                      <a:pt x="3352" y="18348"/>
                    </a:lnTo>
                    <a:lnTo>
                      <a:pt x="3352" y="20276"/>
                    </a:lnTo>
                    <a:lnTo>
                      <a:pt x="1733" y="20276"/>
                    </a:lnTo>
                    <a:lnTo>
                      <a:pt x="1733" y="18348"/>
                    </a:lnTo>
                    <a:close/>
                    <a:moveTo>
                      <a:pt x="5863" y="18348"/>
                    </a:moveTo>
                    <a:lnTo>
                      <a:pt x="7482" y="18348"/>
                    </a:lnTo>
                    <a:lnTo>
                      <a:pt x="7482" y="20276"/>
                    </a:lnTo>
                    <a:lnTo>
                      <a:pt x="5863" y="20276"/>
                    </a:lnTo>
                    <a:lnTo>
                      <a:pt x="5863" y="18348"/>
                    </a:lnTo>
                    <a:close/>
                    <a:moveTo>
                      <a:pt x="9993" y="18348"/>
                    </a:moveTo>
                    <a:lnTo>
                      <a:pt x="11612" y="18348"/>
                    </a:lnTo>
                    <a:lnTo>
                      <a:pt x="11612" y="20276"/>
                    </a:lnTo>
                    <a:lnTo>
                      <a:pt x="9993" y="20276"/>
                    </a:lnTo>
                    <a:lnTo>
                      <a:pt x="9993" y="18348"/>
                    </a:lnTo>
                    <a:close/>
                    <a:moveTo>
                      <a:pt x="14123" y="18348"/>
                    </a:moveTo>
                    <a:lnTo>
                      <a:pt x="15742" y="18348"/>
                    </a:lnTo>
                    <a:lnTo>
                      <a:pt x="15742" y="20276"/>
                    </a:lnTo>
                    <a:lnTo>
                      <a:pt x="14123" y="20276"/>
                    </a:lnTo>
                    <a:lnTo>
                      <a:pt x="14123" y="18348"/>
                    </a:lnTo>
                    <a:close/>
                    <a:moveTo>
                      <a:pt x="18253" y="18348"/>
                    </a:moveTo>
                    <a:lnTo>
                      <a:pt x="19872" y="18348"/>
                    </a:lnTo>
                    <a:lnTo>
                      <a:pt x="19872" y="20276"/>
                    </a:lnTo>
                    <a:lnTo>
                      <a:pt x="18253" y="20276"/>
                    </a:lnTo>
                    <a:lnTo>
                      <a:pt x="18253" y="18348"/>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190" name="Rectangle"/>
              <p:cNvSpPr/>
              <p:nvPr/>
            </p:nvSpPr>
            <p:spPr>
              <a:xfrm>
                <a:off x="62579" y="154697"/>
                <a:ext cx="843979" cy="504717"/>
              </a:xfrm>
              <a:prstGeom prst="rect">
                <a:avLst/>
              </a:prstGeom>
              <a:solidFill>
                <a:srgbClr val="03D1DD"/>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grpSp>
      <p:pic>
        <p:nvPicPr>
          <p:cNvPr id="33" name="v_PushUps_g09_c01.mp4" descr="v_PushUps_g09_c01.mp4"/>
          <p:cNvPicPr>
            <a:picLocks/>
          </p:cNvPicPr>
          <p:nvPr>
            <a:videoFile r:link="rId2"/>
            <p:extLst>
              <p:ext uri="{DAA4B4D4-6D71-4841-9C94-3DE7FCFB9230}">
                <p14:media xmlns:p14="http://schemas.microsoft.com/office/powerpoint/2010/main" r:embed="rId1"/>
              </p:ext>
            </p:extLst>
          </p:nvPr>
        </p:nvPicPr>
        <p:blipFill>
          <a:blip r:embed="rId12">
            <a:extLst/>
          </a:blip>
          <a:stretch>
            <a:fillRect/>
          </a:stretch>
        </p:blipFill>
        <p:spPr>
          <a:xfrm>
            <a:off x="10158483" y="5934804"/>
            <a:ext cx="4067039" cy="2899635"/>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2" nodeType="clickEffect">
                                  <p:stCondLst>
                                    <p:cond delay="0"/>
                                  </p:stCondLst>
                                  <p:iterate>
                                    <p:tmAbs val="0"/>
                                  </p:iterate>
                                  <p:childTnLst>
                                    <p:set>
                                      <p:cBhvr>
                                        <p:cTn id="10" fill="hold"/>
                                        <p:tgtEl>
                                          <p:spTgt spid="181"/>
                                        </p:tgtEl>
                                        <p:attrNameLst>
                                          <p:attrName>style.visibility</p:attrName>
                                        </p:attrNameLst>
                                      </p:cBhvr>
                                      <p:to>
                                        <p:strVal val="visible"/>
                                      </p:to>
                                    </p:set>
                                    <p:animEffect transition="in" filter="wipe(up)">
                                      <p:cBhvr>
                                        <p:cTn id="11"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2" fill="hold" display="0">
                  <p:stCondLst>
                    <p:cond delay="indefinite"/>
                  </p:stCondLst>
                </p:cTn>
                <p:tgtEl>
                  <p:spTgt spid="33"/>
                </p:tgtEl>
              </p:cMediaNode>
            </p:video>
          </p:childTnLst>
        </p:cTn>
      </p:par>
    </p:tnLst>
    <p:bldLst>
      <p:bldP spid="181"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Annotate rep counts per frame for over 800 videos"/>
          <p:cNvSpPr txBox="1"/>
          <p:nvPr/>
        </p:nvSpPr>
        <p:spPr>
          <a:xfrm>
            <a:off x="4087351" y="3265105"/>
            <a:ext cx="18562541" cy="10884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600" b="0">
                <a:solidFill>
                  <a:srgbClr val="F24D28"/>
                </a:solidFill>
                <a:latin typeface="Damascus Bold"/>
                <a:ea typeface="Damascus Bold"/>
                <a:cs typeface="Damascus Bold"/>
                <a:sym typeface="Damascus Bold"/>
              </a:defRPr>
            </a:lvl1pPr>
          </a:lstStyle>
          <a:p>
            <a:r>
              <a:t>annotating rep counts per frame for all 814 videos</a:t>
            </a:r>
          </a:p>
        </p:txBody>
      </p:sp>
      <p:grpSp>
        <p:nvGrpSpPr>
          <p:cNvPr id="199" name="Group"/>
          <p:cNvGrpSpPr/>
          <p:nvPr/>
        </p:nvGrpSpPr>
        <p:grpSpPr>
          <a:xfrm>
            <a:off x="1734108" y="2873129"/>
            <a:ext cx="1872381" cy="1872383"/>
            <a:chOff x="0" y="0"/>
            <a:chExt cx="1872379" cy="1872382"/>
          </a:xfrm>
        </p:grpSpPr>
        <p:sp>
          <p:nvSpPr>
            <p:cNvPr id="197" name="Circle"/>
            <p:cNvSpPr/>
            <p:nvPr/>
          </p:nvSpPr>
          <p:spPr>
            <a:xfrm>
              <a:off x="0" y="0"/>
              <a:ext cx="1872380" cy="1872383"/>
            </a:xfrm>
            <a:prstGeom prst="ellipse">
              <a:avLst/>
            </a:prstGeom>
            <a:solidFill>
              <a:srgbClr val="F24D28"/>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198" name="Fountain Pen"/>
            <p:cNvSpPr/>
            <p:nvPr/>
          </p:nvSpPr>
          <p:spPr>
            <a:xfrm>
              <a:off x="690453" y="355703"/>
              <a:ext cx="491474" cy="1160976"/>
            </a:xfrm>
            <a:custGeom>
              <a:avLst/>
              <a:gdLst/>
              <a:ahLst/>
              <a:cxnLst>
                <a:cxn ang="0">
                  <a:pos x="wd2" y="hd2"/>
                </a:cxn>
                <a:cxn ang="5400000">
                  <a:pos x="wd2" y="hd2"/>
                </a:cxn>
                <a:cxn ang="10800000">
                  <a:pos x="wd2" y="hd2"/>
                </a:cxn>
                <a:cxn ang="16200000">
                  <a:pos x="wd2" y="hd2"/>
                </a:cxn>
              </a:cxnLst>
              <a:rect l="0" t="0" r="r" b="b"/>
              <a:pathLst>
                <a:path w="21600" h="21600" extrusionOk="0">
                  <a:moveTo>
                    <a:pt x="1935" y="0"/>
                  </a:moveTo>
                  <a:cubicBezTo>
                    <a:pt x="1645" y="0"/>
                    <a:pt x="1407" y="101"/>
                    <a:pt x="1407" y="224"/>
                  </a:cubicBezTo>
                  <a:lnTo>
                    <a:pt x="1407" y="3038"/>
                  </a:lnTo>
                  <a:cubicBezTo>
                    <a:pt x="1407" y="3161"/>
                    <a:pt x="1645" y="3262"/>
                    <a:pt x="1935" y="3262"/>
                  </a:cubicBezTo>
                  <a:lnTo>
                    <a:pt x="19665" y="3262"/>
                  </a:lnTo>
                  <a:cubicBezTo>
                    <a:pt x="19955" y="3262"/>
                    <a:pt x="20193" y="3161"/>
                    <a:pt x="20193" y="3038"/>
                  </a:cubicBezTo>
                  <a:lnTo>
                    <a:pt x="20193" y="224"/>
                  </a:lnTo>
                  <a:cubicBezTo>
                    <a:pt x="20193" y="101"/>
                    <a:pt x="19955" y="0"/>
                    <a:pt x="19665" y="0"/>
                  </a:cubicBezTo>
                  <a:lnTo>
                    <a:pt x="1935" y="0"/>
                  </a:lnTo>
                  <a:close/>
                  <a:moveTo>
                    <a:pt x="1882" y="3889"/>
                  </a:moveTo>
                  <a:cubicBezTo>
                    <a:pt x="1882" y="3889"/>
                    <a:pt x="1613" y="7417"/>
                    <a:pt x="0" y="12311"/>
                  </a:cubicBezTo>
                  <a:lnTo>
                    <a:pt x="10218" y="21600"/>
                  </a:lnTo>
                  <a:lnTo>
                    <a:pt x="10602" y="16527"/>
                  </a:lnTo>
                  <a:lnTo>
                    <a:pt x="10602" y="11088"/>
                  </a:lnTo>
                  <a:cubicBezTo>
                    <a:pt x="9608" y="11046"/>
                    <a:pt x="8831" y="10690"/>
                    <a:pt x="8831" y="10258"/>
                  </a:cubicBezTo>
                  <a:cubicBezTo>
                    <a:pt x="8831" y="9798"/>
                    <a:pt x="9712" y="9425"/>
                    <a:pt x="10800" y="9425"/>
                  </a:cubicBezTo>
                  <a:cubicBezTo>
                    <a:pt x="11888" y="9425"/>
                    <a:pt x="12769" y="9798"/>
                    <a:pt x="12769" y="10258"/>
                  </a:cubicBezTo>
                  <a:cubicBezTo>
                    <a:pt x="12769" y="10691"/>
                    <a:pt x="11993" y="11046"/>
                    <a:pt x="10998" y="11088"/>
                  </a:cubicBezTo>
                  <a:lnTo>
                    <a:pt x="10998" y="16527"/>
                  </a:lnTo>
                  <a:lnTo>
                    <a:pt x="11382" y="21600"/>
                  </a:lnTo>
                  <a:lnTo>
                    <a:pt x="21600" y="12311"/>
                  </a:lnTo>
                  <a:cubicBezTo>
                    <a:pt x="19987" y="7417"/>
                    <a:pt x="19718" y="3889"/>
                    <a:pt x="19718" y="3889"/>
                  </a:cubicBezTo>
                  <a:lnTo>
                    <a:pt x="1882" y="3889"/>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200" name="Rectangle"/>
          <p:cNvSpPr/>
          <p:nvPr/>
        </p:nvSpPr>
        <p:spPr>
          <a:xfrm>
            <a:off x="-45430" y="5145121"/>
            <a:ext cx="24474860" cy="8756168"/>
          </a:xfrm>
          <a:prstGeom prst="rect">
            <a:avLst/>
          </a:prstGeom>
          <a:solidFill>
            <a:srgbClr val="252F3A"/>
          </a:solidFill>
          <a:ln w="12700">
            <a:miter lim="400000"/>
          </a:ln>
        </p:spPr>
        <p:txBody>
          <a:bodyPr lIns="0" tIns="0" rIns="0" bIns="0" anchor="ctr"/>
          <a:lstStyle/>
          <a:p>
            <a:pPr>
              <a:defRPr b="0">
                <a:solidFill>
                  <a:srgbClr val="1CBAB6"/>
                </a:solidFill>
                <a:latin typeface="+mn-lt"/>
                <a:ea typeface="+mn-ea"/>
                <a:cs typeface="+mn-cs"/>
                <a:sym typeface="Helvetica Neue Medium"/>
              </a:defRPr>
            </a:pPr>
            <a:endParaRPr/>
          </a:p>
        </p:txBody>
      </p:sp>
      <p:sp>
        <p:nvSpPr>
          <p:cNvPr id="201" name="Video Frames Extractions"/>
          <p:cNvSpPr txBox="1"/>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defTabSz="714732">
              <a:lnSpc>
                <a:spcPct val="90000"/>
              </a:lnSpc>
              <a:defRPr sz="11200" b="0">
                <a:solidFill>
                  <a:srgbClr val="252F3A"/>
                </a:solidFill>
                <a:latin typeface="Arial Rounded MT Bold"/>
                <a:ea typeface="Arial Rounded MT Bold"/>
                <a:cs typeface="Arial Rounded MT Bold"/>
                <a:sym typeface="Arial Rounded MT Bold"/>
              </a:defRPr>
            </a:lvl1pPr>
          </a:lstStyle>
          <a:p>
            <a:r>
              <a:t>Manual Annotation</a:t>
            </a:r>
          </a:p>
        </p:txBody>
      </p:sp>
      <p:grpSp>
        <p:nvGrpSpPr>
          <p:cNvPr id="224" name="Group"/>
          <p:cNvGrpSpPr/>
          <p:nvPr/>
        </p:nvGrpSpPr>
        <p:grpSpPr>
          <a:xfrm>
            <a:off x="-17882763" y="6811842"/>
            <a:ext cx="42140944" cy="5422726"/>
            <a:chOff x="0" y="0"/>
            <a:chExt cx="42140942" cy="5422724"/>
          </a:xfrm>
        </p:grpSpPr>
        <p:grpSp>
          <p:nvGrpSpPr>
            <p:cNvPr id="216" name="Group"/>
            <p:cNvGrpSpPr/>
            <p:nvPr/>
          </p:nvGrpSpPr>
          <p:grpSpPr>
            <a:xfrm>
              <a:off x="8366" y="206412"/>
              <a:ext cx="42124215" cy="4486388"/>
              <a:chOff x="-2" y="-1"/>
              <a:chExt cx="42124214" cy="4486387"/>
            </a:xfrm>
          </p:grpSpPr>
          <p:pic>
            <p:nvPicPr>
              <p:cNvPr id="202" name="v_PushUps_g09_c01-0014.jpg" descr="v_PushUps_g09_c01-0014.jpg"/>
              <p:cNvPicPr>
                <a:picLocks noChangeAspect="1"/>
              </p:cNvPicPr>
              <p:nvPr/>
            </p:nvPicPr>
            <p:blipFill>
              <a:blip r:embed="rId3">
                <a:alphaModFix amt="40000"/>
                <a:extLst/>
              </a:blip>
              <a:stretch>
                <a:fillRect/>
              </a:stretch>
            </p:blipFill>
            <p:spPr>
              <a:xfrm>
                <a:off x="-3" y="-2"/>
                <a:ext cx="5981837" cy="4486389"/>
              </a:xfrm>
              <a:prstGeom prst="rect">
                <a:avLst/>
              </a:prstGeom>
              <a:ln w="12700" cap="flat">
                <a:noFill/>
                <a:miter lim="400000"/>
              </a:ln>
              <a:effectLst/>
            </p:spPr>
          </p:pic>
          <p:pic>
            <p:nvPicPr>
              <p:cNvPr id="203" name="v_PushUps_g09_c01-0017.jpg" descr="v_PushUps_g09_c01-0017.jpg"/>
              <p:cNvPicPr>
                <a:picLocks noChangeAspect="1"/>
              </p:cNvPicPr>
              <p:nvPr/>
            </p:nvPicPr>
            <p:blipFill>
              <a:blip r:embed="rId4">
                <a:alphaModFix amt="40000"/>
                <a:extLst/>
              </a:blip>
              <a:stretch>
                <a:fillRect/>
              </a:stretch>
            </p:blipFill>
            <p:spPr>
              <a:xfrm>
                <a:off x="6023726" y="-2"/>
                <a:ext cx="5981837" cy="4486387"/>
              </a:xfrm>
              <a:prstGeom prst="rect">
                <a:avLst/>
              </a:prstGeom>
              <a:ln w="12700" cap="flat">
                <a:noFill/>
                <a:miter lim="400000"/>
              </a:ln>
              <a:effectLst/>
            </p:spPr>
          </p:pic>
          <p:pic>
            <p:nvPicPr>
              <p:cNvPr id="204" name="v_PushUps_g09_c01-0020.jpg" descr="v_PushUps_g09_c01-0020.jpg"/>
              <p:cNvPicPr>
                <a:picLocks noChangeAspect="1"/>
              </p:cNvPicPr>
              <p:nvPr/>
            </p:nvPicPr>
            <p:blipFill>
              <a:blip r:embed="rId5">
                <a:alphaModFix amt="40000"/>
                <a:extLst/>
              </a:blip>
              <a:stretch>
                <a:fillRect/>
              </a:stretch>
            </p:blipFill>
            <p:spPr>
              <a:xfrm>
                <a:off x="12047456" y="-2"/>
                <a:ext cx="5981836" cy="4486387"/>
              </a:xfrm>
              <a:prstGeom prst="rect">
                <a:avLst/>
              </a:prstGeom>
              <a:ln w="12700" cap="flat">
                <a:noFill/>
                <a:miter lim="400000"/>
              </a:ln>
              <a:effectLst/>
            </p:spPr>
          </p:pic>
          <p:pic>
            <p:nvPicPr>
              <p:cNvPr id="205" name="v_PushUps_g09_c01-0023.jpg" descr="v_PushUps_g09_c01-0023.jpg"/>
              <p:cNvPicPr>
                <a:picLocks noChangeAspect="1"/>
              </p:cNvPicPr>
              <p:nvPr/>
            </p:nvPicPr>
            <p:blipFill>
              <a:blip r:embed="rId6">
                <a:alphaModFix amt="40000"/>
                <a:extLst/>
              </a:blip>
              <a:stretch>
                <a:fillRect/>
              </a:stretch>
            </p:blipFill>
            <p:spPr>
              <a:xfrm>
                <a:off x="18071183" y="-2"/>
                <a:ext cx="5981837" cy="4486389"/>
              </a:xfrm>
              <a:prstGeom prst="rect">
                <a:avLst/>
              </a:prstGeom>
              <a:ln w="12700" cap="flat">
                <a:noFill/>
                <a:miter lim="400000"/>
              </a:ln>
              <a:effectLst/>
            </p:spPr>
          </p:pic>
          <p:pic>
            <p:nvPicPr>
              <p:cNvPr id="206" name="v_PushUps_g09_c01-0026.jpg" descr="v_PushUps_g09_c01-0026.jpg"/>
              <p:cNvPicPr>
                <a:picLocks noChangeAspect="1"/>
              </p:cNvPicPr>
              <p:nvPr/>
            </p:nvPicPr>
            <p:blipFill>
              <a:blip r:embed="rId7">
                <a:alphaModFix amt="40000"/>
                <a:extLst/>
              </a:blip>
              <a:stretch>
                <a:fillRect/>
              </a:stretch>
            </p:blipFill>
            <p:spPr>
              <a:xfrm>
                <a:off x="24094915" y="-2"/>
                <a:ext cx="5981838" cy="4486389"/>
              </a:xfrm>
              <a:prstGeom prst="rect">
                <a:avLst/>
              </a:prstGeom>
              <a:ln w="12700" cap="flat">
                <a:noFill/>
                <a:miter lim="400000"/>
              </a:ln>
              <a:effectLst/>
            </p:spPr>
          </p:pic>
          <p:pic>
            <p:nvPicPr>
              <p:cNvPr id="207" name="v_PushUps_g09_c01-0029.jpg" descr="v_PushUps_g09_c01-0029.jpg"/>
              <p:cNvPicPr>
                <a:picLocks noChangeAspect="1"/>
              </p:cNvPicPr>
              <p:nvPr/>
            </p:nvPicPr>
            <p:blipFill>
              <a:blip r:embed="rId8">
                <a:alphaModFix amt="40000"/>
                <a:extLst/>
              </a:blip>
              <a:stretch>
                <a:fillRect/>
              </a:stretch>
            </p:blipFill>
            <p:spPr>
              <a:xfrm>
                <a:off x="30118648" y="-2"/>
                <a:ext cx="5981837" cy="4486389"/>
              </a:xfrm>
              <a:prstGeom prst="rect">
                <a:avLst/>
              </a:prstGeom>
              <a:ln w="12700" cap="flat">
                <a:noFill/>
                <a:miter lim="400000"/>
              </a:ln>
              <a:effectLst/>
            </p:spPr>
          </p:pic>
          <p:pic>
            <p:nvPicPr>
              <p:cNvPr id="208" name="v_PushUps_g09_c01-0032.jpg" descr="v_PushUps_g09_c01-0032.jpg"/>
              <p:cNvPicPr>
                <a:picLocks noChangeAspect="1"/>
              </p:cNvPicPr>
              <p:nvPr/>
            </p:nvPicPr>
            <p:blipFill>
              <a:blip r:embed="rId9">
                <a:alphaModFix amt="40000"/>
                <a:extLst/>
              </a:blip>
              <a:stretch>
                <a:fillRect/>
              </a:stretch>
            </p:blipFill>
            <p:spPr>
              <a:xfrm>
                <a:off x="36142376" y="-2"/>
                <a:ext cx="5981837" cy="4486389"/>
              </a:xfrm>
              <a:prstGeom prst="rect">
                <a:avLst/>
              </a:prstGeom>
              <a:ln w="12700" cap="flat">
                <a:noFill/>
                <a:miter lim="400000"/>
              </a:ln>
              <a:effectLst/>
            </p:spPr>
          </p:pic>
          <p:sp>
            <p:nvSpPr>
              <p:cNvPr id="209" name="1"/>
              <p:cNvSpPr txBox="1"/>
              <p:nvPr/>
            </p:nvSpPr>
            <p:spPr>
              <a:xfrm>
                <a:off x="2068465" y="599120"/>
                <a:ext cx="1844896" cy="328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1000">
                    <a:solidFill>
                      <a:srgbClr val="F4D062"/>
                    </a:solidFill>
                  </a:defRPr>
                </a:lvl1pPr>
              </a:lstStyle>
              <a:p>
                <a:r>
                  <a:t>1</a:t>
                </a:r>
              </a:p>
            </p:txBody>
          </p:sp>
          <p:sp>
            <p:nvSpPr>
              <p:cNvPr id="210" name="1"/>
              <p:cNvSpPr txBox="1"/>
              <p:nvPr/>
            </p:nvSpPr>
            <p:spPr>
              <a:xfrm>
                <a:off x="8092197" y="599120"/>
                <a:ext cx="1844897" cy="328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1000">
                    <a:solidFill>
                      <a:srgbClr val="F4D062"/>
                    </a:solidFill>
                  </a:defRPr>
                </a:lvl1pPr>
              </a:lstStyle>
              <a:p>
                <a:r>
                  <a:t>1</a:t>
                </a:r>
              </a:p>
            </p:txBody>
          </p:sp>
          <p:sp>
            <p:nvSpPr>
              <p:cNvPr id="211" name="1"/>
              <p:cNvSpPr txBox="1"/>
              <p:nvPr/>
            </p:nvSpPr>
            <p:spPr>
              <a:xfrm>
                <a:off x="14115924" y="599120"/>
                <a:ext cx="1844895" cy="328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1000">
                    <a:solidFill>
                      <a:srgbClr val="F4D062"/>
                    </a:solidFill>
                  </a:defRPr>
                </a:lvl1pPr>
              </a:lstStyle>
              <a:p>
                <a:r>
                  <a:t>1</a:t>
                </a:r>
              </a:p>
            </p:txBody>
          </p:sp>
          <p:sp>
            <p:nvSpPr>
              <p:cNvPr id="212" name="1"/>
              <p:cNvSpPr txBox="1"/>
              <p:nvPr/>
            </p:nvSpPr>
            <p:spPr>
              <a:xfrm>
                <a:off x="20139655" y="599120"/>
                <a:ext cx="1844897" cy="328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1000">
                    <a:solidFill>
                      <a:srgbClr val="F4D062"/>
                    </a:solidFill>
                  </a:defRPr>
                </a:lvl1pPr>
              </a:lstStyle>
              <a:p>
                <a:r>
                  <a:t>1</a:t>
                </a:r>
              </a:p>
            </p:txBody>
          </p:sp>
          <p:sp>
            <p:nvSpPr>
              <p:cNvPr id="213" name="1"/>
              <p:cNvSpPr txBox="1"/>
              <p:nvPr/>
            </p:nvSpPr>
            <p:spPr>
              <a:xfrm>
                <a:off x="26163385" y="599120"/>
                <a:ext cx="1844897" cy="328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1000">
                    <a:solidFill>
                      <a:srgbClr val="F4D062"/>
                    </a:solidFill>
                  </a:defRPr>
                </a:lvl1pPr>
              </a:lstStyle>
              <a:p>
                <a:r>
                  <a:t>1</a:t>
                </a:r>
              </a:p>
            </p:txBody>
          </p:sp>
          <p:sp>
            <p:nvSpPr>
              <p:cNvPr id="214" name="2"/>
              <p:cNvSpPr txBox="1"/>
              <p:nvPr/>
            </p:nvSpPr>
            <p:spPr>
              <a:xfrm>
                <a:off x="32187117" y="599120"/>
                <a:ext cx="1844896" cy="328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1000">
                    <a:solidFill>
                      <a:srgbClr val="F4D062"/>
                    </a:solidFill>
                  </a:defRPr>
                </a:lvl1pPr>
              </a:lstStyle>
              <a:p>
                <a:r>
                  <a:t>2</a:t>
                </a:r>
              </a:p>
            </p:txBody>
          </p:sp>
          <p:sp>
            <p:nvSpPr>
              <p:cNvPr id="215" name="2"/>
              <p:cNvSpPr txBox="1"/>
              <p:nvPr/>
            </p:nvSpPr>
            <p:spPr>
              <a:xfrm>
                <a:off x="38210845" y="599120"/>
                <a:ext cx="1844897" cy="3288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1000">
                    <a:solidFill>
                      <a:srgbClr val="F4D062"/>
                    </a:solidFill>
                  </a:defRPr>
                </a:lvl1pPr>
              </a:lstStyle>
              <a:p>
                <a:r>
                  <a:t>2</a:t>
                </a:r>
              </a:p>
            </p:txBody>
          </p:sp>
        </p:grpSp>
        <p:sp>
          <p:nvSpPr>
            <p:cNvPr id="217" name="Film Strip"/>
            <p:cNvSpPr/>
            <p:nvPr/>
          </p:nvSpPr>
          <p:spPr>
            <a:xfrm>
              <a:off x="0" y="0"/>
              <a:ext cx="6455328" cy="5422725"/>
            </a:xfrm>
            <a:custGeom>
              <a:avLst/>
              <a:gdLst/>
              <a:ahLst/>
              <a:cxnLst>
                <a:cxn ang="0">
                  <a:pos x="wd2" y="hd2"/>
                </a:cxn>
                <a:cxn ang="5400000">
                  <a:pos x="wd2" y="hd2"/>
                </a:cxn>
                <a:cxn ang="10800000">
                  <a:pos x="wd2" y="hd2"/>
                </a:cxn>
                <a:cxn ang="16200000">
                  <a:pos x="wd2" y="hd2"/>
                </a:cxn>
              </a:cxnLst>
              <a:rect l="0" t="0" r="r" b="b"/>
              <a:pathLst>
                <a:path w="21600" h="21600" extrusionOk="0">
                  <a:moveTo>
                    <a:pt x="557" y="0"/>
                  </a:moveTo>
                  <a:cubicBezTo>
                    <a:pt x="249" y="0"/>
                    <a:pt x="0" y="296"/>
                    <a:pt x="0" y="663"/>
                  </a:cubicBezTo>
                  <a:lnTo>
                    <a:pt x="0" y="20939"/>
                  </a:lnTo>
                  <a:cubicBezTo>
                    <a:pt x="0" y="21306"/>
                    <a:pt x="249" y="21600"/>
                    <a:pt x="557" y="21600"/>
                  </a:cubicBezTo>
                  <a:lnTo>
                    <a:pt x="21045" y="21600"/>
                  </a:lnTo>
                  <a:cubicBezTo>
                    <a:pt x="21353" y="21600"/>
                    <a:pt x="21600" y="21306"/>
                    <a:pt x="21600" y="20939"/>
                  </a:cubicBezTo>
                  <a:lnTo>
                    <a:pt x="21600" y="657"/>
                  </a:lnTo>
                  <a:cubicBezTo>
                    <a:pt x="21600" y="297"/>
                    <a:pt x="21353" y="0"/>
                    <a:pt x="21045" y="0"/>
                  </a:cubicBezTo>
                  <a:lnTo>
                    <a:pt x="557" y="0"/>
                  </a:lnTo>
                  <a:close/>
                  <a:moveTo>
                    <a:pt x="1733" y="1317"/>
                  </a:moveTo>
                  <a:lnTo>
                    <a:pt x="3352" y="1317"/>
                  </a:lnTo>
                  <a:lnTo>
                    <a:pt x="3352" y="3246"/>
                  </a:lnTo>
                  <a:lnTo>
                    <a:pt x="1733" y="3246"/>
                  </a:lnTo>
                  <a:lnTo>
                    <a:pt x="1733" y="1317"/>
                  </a:lnTo>
                  <a:close/>
                  <a:moveTo>
                    <a:pt x="5863" y="1317"/>
                  </a:moveTo>
                  <a:lnTo>
                    <a:pt x="7482" y="1317"/>
                  </a:lnTo>
                  <a:lnTo>
                    <a:pt x="7482" y="3246"/>
                  </a:lnTo>
                  <a:lnTo>
                    <a:pt x="5863" y="3246"/>
                  </a:lnTo>
                  <a:lnTo>
                    <a:pt x="5863" y="1317"/>
                  </a:lnTo>
                  <a:close/>
                  <a:moveTo>
                    <a:pt x="9993" y="1317"/>
                  </a:moveTo>
                  <a:lnTo>
                    <a:pt x="11612" y="1317"/>
                  </a:lnTo>
                  <a:lnTo>
                    <a:pt x="11612" y="3246"/>
                  </a:lnTo>
                  <a:lnTo>
                    <a:pt x="9993" y="3246"/>
                  </a:lnTo>
                  <a:lnTo>
                    <a:pt x="9993" y="1317"/>
                  </a:lnTo>
                  <a:close/>
                  <a:moveTo>
                    <a:pt x="14123" y="1317"/>
                  </a:moveTo>
                  <a:lnTo>
                    <a:pt x="15742" y="1317"/>
                  </a:lnTo>
                  <a:lnTo>
                    <a:pt x="15742" y="3246"/>
                  </a:lnTo>
                  <a:lnTo>
                    <a:pt x="14123" y="3246"/>
                  </a:lnTo>
                  <a:lnTo>
                    <a:pt x="14123" y="1317"/>
                  </a:lnTo>
                  <a:close/>
                  <a:moveTo>
                    <a:pt x="18253" y="1317"/>
                  </a:moveTo>
                  <a:lnTo>
                    <a:pt x="19872" y="1317"/>
                  </a:lnTo>
                  <a:lnTo>
                    <a:pt x="19872" y="3246"/>
                  </a:lnTo>
                  <a:lnTo>
                    <a:pt x="18253" y="3246"/>
                  </a:lnTo>
                  <a:lnTo>
                    <a:pt x="18253" y="1317"/>
                  </a:lnTo>
                  <a:close/>
                  <a:moveTo>
                    <a:pt x="1733" y="4563"/>
                  </a:moveTo>
                  <a:lnTo>
                    <a:pt x="19872" y="4563"/>
                  </a:lnTo>
                  <a:lnTo>
                    <a:pt x="19872" y="17031"/>
                  </a:lnTo>
                  <a:lnTo>
                    <a:pt x="1733" y="17031"/>
                  </a:lnTo>
                  <a:lnTo>
                    <a:pt x="1733" y="4563"/>
                  </a:lnTo>
                  <a:close/>
                  <a:moveTo>
                    <a:pt x="1733" y="18348"/>
                  </a:moveTo>
                  <a:lnTo>
                    <a:pt x="3352" y="18348"/>
                  </a:lnTo>
                  <a:lnTo>
                    <a:pt x="3352" y="20276"/>
                  </a:lnTo>
                  <a:lnTo>
                    <a:pt x="1733" y="20276"/>
                  </a:lnTo>
                  <a:lnTo>
                    <a:pt x="1733" y="18348"/>
                  </a:lnTo>
                  <a:close/>
                  <a:moveTo>
                    <a:pt x="5863" y="18348"/>
                  </a:moveTo>
                  <a:lnTo>
                    <a:pt x="7482" y="18348"/>
                  </a:lnTo>
                  <a:lnTo>
                    <a:pt x="7482" y="20276"/>
                  </a:lnTo>
                  <a:lnTo>
                    <a:pt x="5863" y="20276"/>
                  </a:lnTo>
                  <a:lnTo>
                    <a:pt x="5863" y="18348"/>
                  </a:lnTo>
                  <a:close/>
                  <a:moveTo>
                    <a:pt x="9993" y="18348"/>
                  </a:moveTo>
                  <a:lnTo>
                    <a:pt x="11612" y="18348"/>
                  </a:lnTo>
                  <a:lnTo>
                    <a:pt x="11612" y="20276"/>
                  </a:lnTo>
                  <a:lnTo>
                    <a:pt x="9993" y="20276"/>
                  </a:lnTo>
                  <a:lnTo>
                    <a:pt x="9993" y="18348"/>
                  </a:lnTo>
                  <a:close/>
                  <a:moveTo>
                    <a:pt x="14123" y="18348"/>
                  </a:moveTo>
                  <a:lnTo>
                    <a:pt x="15742" y="18348"/>
                  </a:lnTo>
                  <a:lnTo>
                    <a:pt x="15742" y="20276"/>
                  </a:lnTo>
                  <a:lnTo>
                    <a:pt x="14123" y="20276"/>
                  </a:lnTo>
                  <a:lnTo>
                    <a:pt x="14123" y="18348"/>
                  </a:lnTo>
                  <a:close/>
                  <a:moveTo>
                    <a:pt x="18253" y="18348"/>
                  </a:moveTo>
                  <a:lnTo>
                    <a:pt x="19872" y="18348"/>
                  </a:lnTo>
                  <a:lnTo>
                    <a:pt x="19872" y="20276"/>
                  </a:lnTo>
                  <a:lnTo>
                    <a:pt x="18253" y="20276"/>
                  </a:lnTo>
                  <a:lnTo>
                    <a:pt x="18253" y="18348"/>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18" name="Film Strip"/>
            <p:cNvSpPr/>
            <p:nvPr/>
          </p:nvSpPr>
          <p:spPr>
            <a:xfrm>
              <a:off x="5915194" y="0"/>
              <a:ext cx="6455329" cy="5422725"/>
            </a:xfrm>
            <a:custGeom>
              <a:avLst/>
              <a:gdLst/>
              <a:ahLst/>
              <a:cxnLst>
                <a:cxn ang="0">
                  <a:pos x="wd2" y="hd2"/>
                </a:cxn>
                <a:cxn ang="5400000">
                  <a:pos x="wd2" y="hd2"/>
                </a:cxn>
                <a:cxn ang="10800000">
                  <a:pos x="wd2" y="hd2"/>
                </a:cxn>
                <a:cxn ang="16200000">
                  <a:pos x="wd2" y="hd2"/>
                </a:cxn>
              </a:cxnLst>
              <a:rect l="0" t="0" r="r" b="b"/>
              <a:pathLst>
                <a:path w="21600" h="21600" extrusionOk="0">
                  <a:moveTo>
                    <a:pt x="557" y="0"/>
                  </a:moveTo>
                  <a:cubicBezTo>
                    <a:pt x="249" y="0"/>
                    <a:pt x="0" y="296"/>
                    <a:pt x="0" y="663"/>
                  </a:cubicBezTo>
                  <a:lnTo>
                    <a:pt x="0" y="20939"/>
                  </a:lnTo>
                  <a:cubicBezTo>
                    <a:pt x="0" y="21306"/>
                    <a:pt x="249" y="21600"/>
                    <a:pt x="557" y="21600"/>
                  </a:cubicBezTo>
                  <a:lnTo>
                    <a:pt x="21045" y="21600"/>
                  </a:lnTo>
                  <a:cubicBezTo>
                    <a:pt x="21353" y="21600"/>
                    <a:pt x="21600" y="21306"/>
                    <a:pt x="21600" y="20939"/>
                  </a:cubicBezTo>
                  <a:lnTo>
                    <a:pt x="21600" y="657"/>
                  </a:lnTo>
                  <a:cubicBezTo>
                    <a:pt x="21600" y="297"/>
                    <a:pt x="21353" y="0"/>
                    <a:pt x="21045" y="0"/>
                  </a:cubicBezTo>
                  <a:lnTo>
                    <a:pt x="557" y="0"/>
                  </a:lnTo>
                  <a:close/>
                  <a:moveTo>
                    <a:pt x="1733" y="1317"/>
                  </a:moveTo>
                  <a:lnTo>
                    <a:pt x="3352" y="1317"/>
                  </a:lnTo>
                  <a:lnTo>
                    <a:pt x="3352" y="3246"/>
                  </a:lnTo>
                  <a:lnTo>
                    <a:pt x="1733" y="3246"/>
                  </a:lnTo>
                  <a:lnTo>
                    <a:pt x="1733" y="1317"/>
                  </a:lnTo>
                  <a:close/>
                  <a:moveTo>
                    <a:pt x="5863" y="1317"/>
                  </a:moveTo>
                  <a:lnTo>
                    <a:pt x="7482" y="1317"/>
                  </a:lnTo>
                  <a:lnTo>
                    <a:pt x="7482" y="3246"/>
                  </a:lnTo>
                  <a:lnTo>
                    <a:pt x="5863" y="3246"/>
                  </a:lnTo>
                  <a:lnTo>
                    <a:pt x="5863" y="1317"/>
                  </a:lnTo>
                  <a:close/>
                  <a:moveTo>
                    <a:pt x="9993" y="1317"/>
                  </a:moveTo>
                  <a:lnTo>
                    <a:pt x="11612" y="1317"/>
                  </a:lnTo>
                  <a:lnTo>
                    <a:pt x="11612" y="3246"/>
                  </a:lnTo>
                  <a:lnTo>
                    <a:pt x="9993" y="3246"/>
                  </a:lnTo>
                  <a:lnTo>
                    <a:pt x="9993" y="1317"/>
                  </a:lnTo>
                  <a:close/>
                  <a:moveTo>
                    <a:pt x="14123" y="1317"/>
                  </a:moveTo>
                  <a:lnTo>
                    <a:pt x="15742" y="1317"/>
                  </a:lnTo>
                  <a:lnTo>
                    <a:pt x="15742" y="3246"/>
                  </a:lnTo>
                  <a:lnTo>
                    <a:pt x="14123" y="3246"/>
                  </a:lnTo>
                  <a:lnTo>
                    <a:pt x="14123" y="1317"/>
                  </a:lnTo>
                  <a:close/>
                  <a:moveTo>
                    <a:pt x="18253" y="1317"/>
                  </a:moveTo>
                  <a:lnTo>
                    <a:pt x="19872" y="1317"/>
                  </a:lnTo>
                  <a:lnTo>
                    <a:pt x="19872" y="3246"/>
                  </a:lnTo>
                  <a:lnTo>
                    <a:pt x="18253" y="3246"/>
                  </a:lnTo>
                  <a:lnTo>
                    <a:pt x="18253" y="1317"/>
                  </a:lnTo>
                  <a:close/>
                  <a:moveTo>
                    <a:pt x="1733" y="4563"/>
                  </a:moveTo>
                  <a:lnTo>
                    <a:pt x="19872" y="4563"/>
                  </a:lnTo>
                  <a:lnTo>
                    <a:pt x="19872" y="17031"/>
                  </a:lnTo>
                  <a:lnTo>
                    <a:pt x="1733" y="17031"/>
                  </a:lnTo>
                  <a:lnTo>
                    <a:pt x="1733" y="4563"/>
                  </a:lnTo>
                  <a:close/>
                  <a:moveTo>
                    <a:pt x="1733" y="18348"/>
                  </a:moveTo>
                  <a:lnTo>
                    <a:pt x="3352" y="18348"/>
                  </a:lnTo>
                  <a:lnTo>
                    <a:pt x="3352" y="20276"/>
                  </a:lnTo>
                  <a:lnTo>
                    <a:pt x="1733" y="20276"/>
                  </a:lnTo>
                  <a:lnTo>
                    <a:pt x="1733" y="18348"/>
                  </a:lnTo>
                  <a:close/>
                  <a:moveTo>
                    <a:pt x="5863" y="18348"/>
                  </a:moveTo>
                  <a:lnTo>
                    <a:pt x="7482" y="18348"/>
                  </a:lnTo>
                  <a:lnTo>
                    <a:pt x="7482" y="20276"/>
                  </a:lnTo>
                  <a:lnTo>
                    <a:pt x="5863" y="20276"/>
                  </a:lnTo>
                  <a:lnTo>
                    <a:pt x="5863" y="18348"/>
                  </a:lnTo>
                  <a:close/>
                  <a:moveTo>
                    <a:pt x="9993" y="18348"/>
                  </a:moveTo>
                  <a:lnTo>
                    <a:pt x="11612" y="18348"/>
                  </a:lnTo>
                  <a:lnTo>
                    <a:pt x="11612" y="20276"/>
                  </a:lnTo>
                  <a:lnTo>
                    <a:pt x="9993" y="20276"/>
                  </a:lnTo>
                  <a:lnTo>
                    <a:pt x="9993" y="18348"/>
                  </a:lnTo>
                  <a:close/>
                  <a:moveTo>
                    <a:pt x="14123" y="18348"/>
                  </a:moveTo>
                  <a:lnTo>
                    <a:pt x="15742" y="18348"/>
                  </a:lnTo>
                  <a:lnTo>
                    <a:pt x="15742" y="20276"/>
                  </a:lnTo>
                  <a:lnTo>
                    <a:pt x="14123" y="20276"/>
                  </a:lnTo>
                  <a:lnTo>
                    <a:pt x="14123" y="18348"/>
                  </a:lnTo>
                  <a:close/>
                  <a:moveTo>
                    <a:pt x="18253" y="18348"/>
                  </a:moveTo>
                  <a:lnTo>
                    <a:pt x="19872" y="18348"/>
                  </a:lnTo>
                  <a:lnTo>
                    <a:pt x="19872" y="20276"/>
                  </a:lnTo>
                  <a:lnTo>
                    <a:pt x="18253" y="20276"/>
                  </a:lnTo>
                  <a:lnTo>
                    <a:pt x="18253" y="18348"/>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19" name="Film Strip"/>
            <p:cNvSpPr/>
            <p:nvPr/>
          </p:nvSpPr>
          <p:spPr>
            <a:xfrm>
              <a:off x="11887175" y="0"/>
              <a:ext cx="6455327" cy="5422725"/>
            </a:xfrm>
            <a:custGeom>
              <a:avLst/>
              <a:gdLst/>
              <a:ahLst/>
              <a:cxnLst>
                <a:cxn ang="0">
                  <a:pos x="wd2" y="hd2"/>
                </a:cxn>
                <a:cxn ang="5400000">
                  <a:pos x="wd2" y="hd2"/>
                </a:cxn>
                <a:cxn ang="10800000">
                  <a:pos x="wd2" y="hd2"/>
                </a:cxn>
                <a:cxn ang="16200000">
                  <a:pos x="wd2" y="hd2"/>
                </a:cxn>
              </a:cxnLst>
              <a:rect l="0" t="0" r="r" b="b"/>
              <a:pathLst>
                <a:path w="21600" h="21600" extrusionOk="0">
                  <a:moveTo>
                    <a:pt x="557" y="0"/>
                  </a:moveTo>
                  <a:cubicBezTo>
                    <a:pt x="249" y="0"/>
                    <a:pt x="0" y="296"/>
                    <a:pt x="0" y="663"/>
                  </a:cubicBezTo>
                  <a:lnTo>
                    <a:pt x="0" y="20939"/>
                  </a:lnTo>
                  <a:cubicBezTo>
                    <a:pt x="0" y="21306"/>
                    <a:pt x="249" y="21600"/>
                    <a:pt x="557" y="21600"/>
                  </a:cubicBezTo>
                  <a:lnTo>
                    <a:pt x="21045" y="21600"/>
                  </a:lnTo>
                  <a:cubicBezTo>
                    <a:pt x="21353" y="21600"/>
                    <a:pt x="21600" y="21306"/>
                    <a:pt x="21600" y="20939"/>
                  </a:cubicBezTo>
                  <a:lnTo>
                    <a:pt x="21600" y="657"/>
                  </a:lnTo>
                  <a:cubicBezTo>
                    <a:pt x="21600" y="297"/>
                    <a:pt x="21353" y="0"/>
                    <a:pt x="21045" y="0"/>
                  </a:cubicBezTo>
                  <a:lnTo>
                    <a:pt x="557" y="0"/>
                  </a:lnTo>
                  <a:close/>
                  <a:moveTo>
                    <a:pt x="1733" y="1317"/>
                  </a:moveTo>
                  <a:lnTo>
                    <a:pt x="3352" y="1317"/>
                  </a:lnTo>
                  <a:lnTo>
                    <a:pt x="3352" y="3246"/>
                  </a:lnTo>
                  <a:lnTo>
                    <a:pt x="1733" y="3246"/>
                  </a:lnTo>
                  <a:lnTo>
                    <a:pt x="1733" y="1317"/>
                  </a:lnTo>
                  <a:close/>
                  <a:moveTo>
                    <a:pt x="5863" y="1317"/>
                  </a:moveTo>
                  <a:lnTo>
                    <a:pt x="7482" y="1317"/>
                  </a:lnTo>
                  <a:lnTo>
                    <a:pt x="7482" y="3246"/>
                  </a:lnTo>
                  <a:lnTo>
                    <a:pt x="5863" y="3246"/>
                  </a:lnTo>
                  <a:lnTo>
                    <a:pt x="5863" y="1317"/>
                  </a:lnTo>
                  <a:close/>
                  <a:moveTo>
                    <a:pt x="9993" y="1317"/>
                  </a:moveTo>
                  <a:lnTo>
                    <a:pt x="11612" y="1317"/>
                  </a:lnTo>
                  <a:lnTo>
                    <a:pt x="11612" y="3246"/>
                  </a:lnTo>
                  <a:lnTo>
                    <a:pt x="9993" y="3246"/>
                  </a:lnTo>
                  <a:lnTo>
                    <a:pt x="9993" y="1317"/>
                  </a:lnTo>
                  <a:close/>
                  <a:moveTo>
                    <a:pt x="14123" y="1317"/>
                  </a:moveTo>
                  <a:lnTo>
                    <a:pt x="15742" y="1317"/>
                  </a:lnTo>
                  <a:lnTo>
                    <a:pt x="15742" y="3246"/>
                  </a:lnTo>
                  <a:lnTo>
                    <a:pt x="14123" y="3246"/>
                  </a:lnTo>
                  <a:lnTo>
                    <a:pt x="14123" y="1317"/>
                  </a:lnTo>
                  <a:close/>
                  <a:moveTo>
                    <a:pt x="18253" y="1317"/>
                  </a:moveTo>
                  <a:lnTo>
                    <a:pt x="19872" y="1317"/>
                  </a:lnTo>
                  <a:lnTo>
                    <a:pt x="19872" y="3246"/>
                  </a:lnTo>
                  <a:lnTo>
                    <a:pt x="18253" y="3246"/>
                  </a:lnTo>
                  <a:lnTo>
                    <a:pt x="18253" y="1317"/>
                  </a:lnTo>
                  <a:close/>
                  <a:moveTo>
                    <a:pt x="1733" y="4563"/>
                  </a:moveTo>
                  <a:lnTo>
                    <a:pt x="19872" y="4563"/>
                  </a:lnTo>
                  <a:lnTo>
                    <a:pt x="19872" y="17031"/>
                  </a:lnTo>
                  <a:lnTo>
                    <a:pt x="1733" y="17031"/>
                  </a:lnTo>
                  <a:lnTo>
                    <a:pt x="1733" y="4563"/>
                  </a:lnTo>
                  <a:close/>
                  <a:moveTo>
                    <a:pt x="1733" y="18348"/>
                  </a:moveTo>
                  <a:lnTo>
                    <a:pt x="3352" y="18348"/>
                  </a:lnTo>
                  <a:lnTo>
                    <a:pt x="3352" y="20276"/>
                  </a:lnTo>
                  <a:lnTo>
                    <a:pt x="1733" y="20276"/>
                  </a:lnTo>
                  <a:lnTo>
                    <a:pt x="1733" y="18348"/>
                  </a:lnTo>
                  <a:close/>
                  <a:moveTo>
                    <a:pt x="5863" y="18348"/>
                  </a:moveTo>
                  <a:lnTo>
                    <a:pt x="7482" y="18348"/>
                  </a:lnTo>
                  <a:lnTo>
                    <a:pt x="7482" y="20276"/>
                  </a:lnTo>
                  <a:lnTo>
                    <a:pt x="5863" y="20276"/>
                  </a:lnTo>
                  <a:lnTo>
                    <a:pt x="5863" y="18348"/>
                  </a:lnTo>
                  <a:close/>
                  <a:moveTo>
                    <a:pt x="9993" y="18348"/>
                  </a:moveTo>
                  <a:lnTo>
                    <a:pt x="11612" y="18348"/>
                  </a:lnTo>
                  <a:lnTo>
                    <a:pt x="11612" y="20276"/>
                  </a:lnTo>
                  <a:lnTo>
                    <a:pt x="9993" y="20276"/>
                  </a:lnTo>
                  <a:lnTo>
                    <a:pt x="9993" y="18348"/>
                  </a:lnTo>
                  <a:close/>
                  <a:moveTo>
                    <a:pt x="14123" y="18348"/>
                  </a:moveTo>
                  <a:lnTo>
                    <a:pt x="15742" y="18348"/>
                  </a:lnTo>
                  <a:lnTo>
                    <a:pt x="15742" y="20276"/>
                  </a:lnTo>
                  <a:lnTo>
                    <a:pt x="14123" y="20276"/>
                  </a:lnTo>
                  <a:lnTo>
                    <a:pt x="14123" y="18348"/>
                  </a:lnTo>
                  <a:close/>
                  <a:moveTo>
                    <a:pt x="18253" y="18348"/>
                  </a:moveTo>
                  <a:lnTo>
                    <a:pt x="19872" y="18348"/>
                  </a:lnTo>
                  <a:lnTo>
                    <a:pt x="19872" y="20276"/>
                  </a:lnTo>
                  <a:lnTo>
                    <a:pt x="18253" y="20276"/>
                  </a:lnTo>
                  <a:lnTo>
                    <a:pt x="18253" y="18348"/>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20" name="Film Strip"/>
            <p:cNvSpPr/>
            <p:nvPr/>
          </p:nvSpPr>
          <p:spPr>
            <a:xfrm>
              <a:off x="17842807" y="0"/>
              <a:ext cx="6455327" cy="5422725"/>
            </a:xfrm>
            <a:custGeom>
              <a:avLst/>
              <a:gdLst/>
              <a:ahLst/>
              <a:cxnLst>
                <a:cxn ang="0">
                  <a:pos x="wd2" y="hd2"/>
                </a:cxn>
                <a:cxn ang="5400000">
                  <a:pos x="wd2" y="hd2"/>
                </a:cxn>
                <a:cxn ang="10800000">
                  <a:pos x="wd2" y="hd2"/>
                </a:cxn>
                <a:cxn ang="16200000">
                  <a:pos x="wd2" y="hd2"/>
                </a:cxn>
              </a:cxnLst>
              <a:rect l="0" t="0" r="r" b="b"/>
              <a:pathLst>
                <a:path w="21600" h="21600" extrusionOk="0">
                  <a:moveTo>
                    <a:pt x="557" y="0"/>
                  </a:moveTo>
                  <a:cubicBezTo>
                    <a:pt x="249" y="0"/>
                    <a:pt x="0" y="296"/>
                    <a:pt x="0" y="663"/>
                  </a:cubicBezTo>
                  <a:lnTo>
                    <a:pt x="0" y="20939"/>
                  </a:lnTo>
                  <a:cubicBezTo>
                    <a:pt x="0" y="21306"/>
                    <a:pt x="249" y="21600"/>
                    <a:pt x="557" y="21600"/>
                  </a:cubicBezTo>
                  <a:lnTo>
                    <a:pt x="21045" y="21600"/>
                  </a:lnTo>
                  <a:cubicBezTo>
                    <a:pt x="21353" y="21600"/>
                    <a:pt x="21600" y="21306"/>
                    <a:pt x="21600" y="20939"/>
                  </a:cubicBezTo>
                  <a:lnTo>
                    <a:pt x="21600" y="657"/>
                  </a:lnTo>
                  <a:cubicBezTo>
                    <a:pt x="21600" y="297"/>
                    <a:pt x="21353" y="0"/>
                    <a:pt x="21045" y="0"/>
                  </a:cubicBezTo>
                  <a:lnTo>
                    <a:pt x="557" y="0"/>
                  </a:lnTo>
                  <a:close/>
                  <a:moveTo>
                    <a:pt x="1733" y="1317"/>
                  </a:moveTo>
                  <a:lnTo>
                    <a:pt x="3352" y="1317"/>
                  </a:lnTo>
                  <a:lnTo>
                    <a:pt x="3352" y="3246"/>
                  </a:lnTo>
                  <a:lnTo>
                    <a:pt x="1733" y="3246"/>
                  </a:lnTo>
                  <a:lnTo>
                    <a:pt x="1733" y="1317"/>
                  </a:lnTo>
                  <a:close/>
                  <a:moveTo>
                    <a:pt x="5863" y="1317"/>
                  </a:moveTo>
                  <a:lnTo>
                    <a:pt x="7482" y="1317"/>
                  </a:lnTo>
                  <a:lnTo>
                    <a:pt x="7482" y="3246"/>
                  </a:lnTo>
                  <a:lnTo>
                    <a:pt x="5863" y="3246"/>
                  </a:lnTo>
                  <a:lnTo>
                    <a:pt x="5863" y="1317"/>
                  </a:lnTo>
                  <a:close/>
                  <a:moveTo>
                    <a:pt x="9993" y="1317"/>
                  </a:moveTo>
                  <a:lnTo>
                    <a:pt x="11612" y="1317"/>
                  </a:lnTo>
                  <a:lnTo>
                    <a:pt x="11612" y="3246"/>
                  </a:lnTo>
                  <a:lnTo>
                    <a:pt x="9993" y="3246"/>
                  </a:lnTo>
                  <a:lnTo>
                    <a:pt x="9993" y="1317"/>
                  </a:lnTo>
                  <a:close/>
                  <a:moveTo>
                    <a:pt x="14123" y="1317"/>
                  </a:moveTo>
                  <a:lnTo>
                    <a:pt x="15742" y="1317"/>
                  </a:lnTo>
                  <a:lnTo>
                    <a:pt x="15742" y="3246"/>
                  </a:lnTo>
                  <a:lnTo>
                    <a:pt x="14123" y="3246"/>
                  </a:lnTo>
                  <a:lnTo>
                    <a:pt x="14123" y="1317"/>
                  </a:lnTo>
                  <a:close/>
                  <a:moveTo>
                    <a:pt x="18253" y="1317"/>
                  </a:moveTo>
                  <a:lnTo>
                    <a:pt x="19872" y="1317"/>
                  </a:lnTo>
                  <a:lnTo>
                    <a:pt x="19872" y="3246"/>
                  </a:lnTo>
                  <a:lnTo>
                    <a:pt x="18253" y="3246"/>
                  </a:lnTo>
                  <a:lnTo>
                    <a:pt x="18253" y="1317"/>
                  </a:lnTo>
                  <a:close/>
                  <a:moveTo>
                    <a:pt x="1733" y="4563"/>
                  </a:moveTo>
                  <a:lnTo>
                    <a:pt x="19872" y="4563"/>
                  </a:lnTo>
                  <a:lnTo>
                    <a:pt x="19872" y="17031"/>
                  </a:lnTo>
                  <a:lnTo>
                    <a:pt x="1733" y="17031"/>
                  </a:lnTo>
                  <a:lnTo>
                    <a:pt x="1733" y="4563"/>
                  </a:lnTo>
                  <a:close/>
                  <a:moveTo>
                    <a:pt x="1733" y="18348"/>
                  </a:moveTo>
                  <a:lnTo>
                    <a:pt x="3352" y="18348"/>
                  </a:lnTo>
                  <a:lnTo>
                    <a:pt x="3352" y="20276"/>
                  </a:lnTo>
                  <a:lnTo>
                    <a:pt x="1733" y="20276"/>
                  </a:lnTo>
                  <a:lnTo>
                    <a:pt x="1733" y="18348"/>
                  </a:lnTo>
                  <a:close/>
                  <a:moveTo>
                    <a:pt x="5863" y="18348"/>
                  </a:moveTo>
                  <a:lnTo>
                    <a:pt x="7482" y="18348"/>
                  </a:lnTo>
                  <a:lnTo>
                    <a:pt x="7482" y="20276"/>
                  </a:lnTo>
                  <a:lnTo>
                    <a:pt x="5863" y="20276"/>
                  </a:lnTo>
                  <a:lnTo>
                    <a:pt x="5863" y="18348"/>
                  </a:lnTo>
                  <a:close/>
                  <a:moveTo>
                    <a:pt x="9993" y="18348"/>
                  </a:moveTo>
                  <a:lnTo>
                    <a:pt x="11612" y="18348"/>
                  </a:lnTo>
                  <a:lnTo>
                    <a:pt x="11612" y="20276"/>
                  </a:lnTo>
                  <a:lnTo>
                    <a:pt x="9993" y="20276"/>
                  </a:lnTo>
                  <a:lnTo>
                    <a:pt x="9993" y="18348"/>
                  </a:lnTo>
                  <a:close/>
                  <a:moveTo>
                    <a:pt x="14123" y="18348"/>
                  </a:moveTo>
                  <a:lnTo>
                    <a:pt x="15742" y="18348"/>
                  </a:lnTo>
                  <a:lnTo>
                    <a:pt x="15742" y="20276"/>
                  </a:lnTo>
                  <a:lnTo>
                    <a:pt x="14123" y="20276"/>
                  </a:lnTo>
                  <a:lnTo>
                    <a:pt x="14123" y="18348"/>
                  </a:lnTo>
                  <a:close/>
                  <a:moveTo>
                    <a:pt x="18253" y="18348"/>
                  </a:moveTo>
                  <a:lnTo>
                    <a:pt x="19872" y="18348"/>
                  </a:lnTo>
                  <a:lnTo>
                    <a:pt x="19872" y="20276"/>
                  </a:lnTo>
                  <a:lnTo>
                    <a:pt x="18253" y="20276"/>
                  </a:lnTo>
                  <a:lnTo>
                    <a:pt x="18253" y="18348"/>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21" name="Film Strip"/>
            <p:cNvSpPr/>
            <p:nvPr/>
          </p:nvSpPr>
          <p:spPr>
            <a:xfrm>
              <a:off x="23758004" y="0"/>
              <a:ext cx="6455326" cy="5422725"/>
            </a:xfrm>
            <a:custGeom>
              <a:avLst/>
              <a:gdLst/>
              <a:ahLst/>
              <a:cxnLst>
                <a:cxn ang="0">
                  <a:pos x="wd2" y="hd2"/>
                </a:cxn>
                <a:cxn ang="5400000">
                  <a:pos x="wd2" y="hd2"/>
                </a:cxn>
                <a:cxn ang="10800000">
                  <a:pos x="wd2" y="hd2"/>
                </a:cxn>
                <a:cxn ang="16200000">
                  <a:pos x="wd2" y="hd2"/>
                </a:cxn>
              </a:cxnLst>
              <a:rect l="0" t="0" r="r" b="b"/>
              <a:pathLst>
                <a:path w="21600" h="21600" extrusionOk="0">
                  <a:moveTo>
                    <a:pt x="557" y="0"/>
                  </a:moveTo>
                  <a:cubicBezTo>
                    <a:pt x="249" y="0"/>
                    <a:pt x="0" y="296"/>
                    <a:pt x="0" y="663"/>
                  </a:cubicBezTo>
                  <a:lnTo>
                    <a:pt x="0" y="20939"/>
                  </a:lnTo>
                  <a:cubicBezTo>
                    <a:pt x="0" y="21306"/>
                    <a:pt x="249" y="21600"/>
                    <a:pt x="557" y="21600"/>
                  </a:cubicBezTo>
                  <a:lnTo>
                    <a:pt x="21045" y="21600"/>
                  </a:lnTo>
                  <a:cubicBezTo>
                    <a:pt x="21353" y="21600"/>
                    <a:pt x="21600" y="21306"/>
                    <a:pt x="21600" y="20939"/>
                  </a:cubicBezTo>
                  <a:lnTo>
                    <a:pt x="21600" y="657"/>
                  </a:lnTo>
                  <a:cubicBezTo>
                    <a:pt x="21600" y="297"/>
                    <a:pt x="21353" y="0"/>
                    <a:pt x="21045" y="0"/>
                  </a:cubicBezTo>
                  <a:lnTo>
                    <a:pt x="557" y="0"/>
                  </a:lnTo>
                  <a:close/>
                  <a:moveTo>
                    <a:pt x="1733" y="1317"/>
                  </a:moveTo>
                  <a:lnTo>
                    <a:pt x="3352" y="1317"/>
                  </a:lnTo>
                  <a:lnTo>
                    <a:pt x="3352" y="3246"/>
                  </a:lnTo>
                  <a:lnTo>
                    <a:pt x="1733" y="3246"/>
                  </a:lnTo>
                  <a:lnTo>
                    <a:pt x="1733" y="1317"/>
                  </a:lnTo>
                  <a:close/>
                  <a:moveTo>
                    <a:pt x="5863" y="1317"/>
                  </a:moveTo>
                  <a:lnTo>
                    <a:pt x="7482" y="1317"/>
                  </a:lnTo>
                  <a:lnTo>
                    <a:pt x="7482" y="3246"/>
                  </a:lnTo>
                  <a:lnTo>
                    <a:pt x="5863" y="3246"/>
                  </a:lnTo>
                  <a:lnTo>
                    <a:pt x="5863" y="1317"/>
                  </a:lnTo>
                  <a:close/>
                  <a:moveTo>
                    <a:pt x="9993" y="1317"/>
                  </a:moveTo>
                  <a:lnTo>
                    <a:pt x="11612" y="1317"/>
                  </a:lnTo>
                  <a:lnTo>
                    <a:pt x="11612" y="3246"/>
                  </a:lnTo>
                  <a:lnTo>
                    <a:pt x="9993" y="3246"/>
                  </a:lnTo>
                  <a:lnTo>
                    <a:pt x="9993" y="1317"/>
                  </a:lnTo>
                  <a:close/>
                  <a:moveTo>
                    <a:pt x="14123" y="1317"/>
                  </a:moveTo>
                  <a:lnTo>
                    <a:pt x="15742" y="1317"/>
                  </a:lnTo>
                  <a:lnTo>
                    <a:pt x="15742" y="3246"/>
                  </a:lnTo>
                  <a:lnTo>
                    <a:pt x="14123" y="3246"/>
                  </a:lnTo>
                  <a:lnTo>
                    <a:pt x="14123" y="1317"/>
                  </a:lnTo>
                  <a:close/>
                  <a:moveTo>
                    <a:pt x="18253" y="1317"/>
                  </a:moveTo>
                  <a:lnTo>
                    <a:pt x="19872" y="1317"/>
                  </a:lnTo>
                  <a:lnTo>
                    <a:pt x="19872" y="3246"/>
                  </a:lnTo>
                  <a:lnTo>
                    <a:pt x="18253" y="3246"/>
                  </a:lnTo>
                  <a:lnTo>
                    <a:pt x="18253" y="1317"/>
                  </a:lnTo>
                  <a:close/>
                  <a:moveTo>
                    <a:pt x="1733" y="4563"/>
                  </a:moveTo>
                  <a:lnTo>
                    <a:pt x="19872" y="4563"/>
                  </a:lnTo>
                  <a:lnTo>
                    <a:pt x="19872" y="17031"/>
                  </a:lnTo>
                  <a:lnTo>
                    <a:pt x="1733" y="17031"/>
                  </a:lnTo>
                  <a:lnTo>
                    <a:pt x="1733" y="4563"/>
                  </a:lnTo>
                  <a:close/>
                  <a:moveTo>
                    <a:pt x="1733" y="18348"/>
                  </a:moveTo>
                  <a:lnTo>
                    <a:pt x="3352" y="18348"/>
                  </a:lnTo>
                  <a:lnTo>
                    <a:pt x="3352" y="20276"/>
                  </a:lnTo>
                  <a:lnTo>
                    <a:pt x="1733" y="20276"/>
                  </a:lnTo>
                  <a:lnTo>
                    <a:pt x="1733" y="18348"/>
                  </a:lnTo>
                  <a:close/>
                  <a:moveTo>
                    <a:pt x="5863" y="18348"/>
                  </a:moveTo>
                  <a:lnTo>
                    <a:pt x="7482" y="18348"/>
                  </a:lnTo>
                  <a:lnTo>
                    <a:pt x="7482" y="20276"/>
                  </a:lnTo>
                  <a:lnTo>
                    <a:pt x="5863" y="20276"/>
                  </a:lnTo>
                  <a:lnTo>
                    <a:pt x="5863" y="18348"/>
                  </a:lnTo>
                  <a:close/>
                  <a:moveTo>
                    <a:pt x="9993" y="18348"/>
                  </a:moveTo>
                  <a:lnTo>
                    <a:pt x="11612" y="18348"/>
                  </a:lnTo>
                  <a:lnTo>
                    <a:pt x="11612" y="20276"/>
                  </a:lnTo>
                  <a:lnTo>
                    <a:pt x="9993" y="20276"/>
                  </a:lnTo>
                  <a:lnTo>
                    <a:pt x="9993" y="18348"/>
                  </a:lnTo>
                  <a:close/>
                  <a:moveTo>
                    <a:pt x="14123" y="18348"/>
                  </a:moveTo>
                  <a:lnTo>
                    <a:pt x="15742" y="18348"/>
                  </a:lnTo>
                  <a:lnTo>
                    <a:pt x="15742" y="20276"/>
                  </a:lnTo>
                  <a:lnTo>
                    <a:pt x="14123" y="20276"/>
                  </a:lnTo>
                  <a:lnTo>
                    <a:pt x="14123" y="18348"/>
                  </a:lnTo>
                  <a:close/>
                  <a:moveTo>
                    <a:pt x="18253" y="18348"/>
                  </a:moveTo>
                  <a:lnTo>
                    <a:pt x="19872" y="18348"/>
                  </a:lnTo>
                  <a:lnTo>
                    <a:pt x="19872" y="20276"/>
                  </a:lnTo>
                  <a:lnTo>
                    <a:pt x="18253" y="20276"/>
                  </a:lnTo>
                  <a:lnTo>
                    <a:pt x="18253" y="18348"/>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22" name="Film Strip"/>
            <p:cNvSpPr/>
            <p:nvPr/>
          </p:nvSpPr>
          <p:spPr>
            <a:xfrm>
              <a:off x="29729984" y="0"/>
              <a:ext cx="6455327" cy="5422725"/>
            </a:xfrm>
            <a:custGeom>
              <a:avLst/>
              <a:gdLst/>
              <a:ahLst/>
              <a:cxnLst>
                <a:cxn ang="0">
                  <a:pos x="wd2" y="hd2"/>
                </a:cxn>
                <a:cxn ang="5400000">
                  <a:pos x="wd2" y="hd2"/>
                </a:cxn>
                <a:cxn ang="10800000">
                  <a:pos x="wd2" y="hd2"/>
                </a:cxn>
                <a:cxn ang="16200000">
                  <a:pos x="wd2" y="hd2"/>
                </a:cxn>
              </a:cxnLst>
              <a:rect l="0" t="0" r="r" b="b"/>
              <a:pathLst>
                <a:path w="21600" h="21600" extrusionOk="0">
                  <a:moveTo>
                    <a:pt x="557" y="0"/>
                  </a:moveTo>
                  <a:cubicBezTo>
                    <a:pt x="249" y="0"/>
                    <a:pt x="0" y="296"/>
                    <a:pt x="0" y="663"/>
                  </a:cubicBezTo>
                  <a:lnTo>
                    <a:pt x="0" y="20939"/>
                  </a:lnTo>
                  <a:cubicBezTo>
                    <a:pt x="0" y="21306"/>
                    <a:pt x="249" y="21600"/>
                    <a:pt x="557" y="21600"/>
                  </a:cubicBezTo>
                  <a:lnTo>
                    <a:pt x="21045" y="21600"/>
                  </a:lnTo>
                  <a:cubicBezTo>
                    <a:pt x="21353" y="21600"/>
                    <a:pt x="21600" y="21306"/>
                    <a:pt x="21600" y="20939"/>
                  </a:cubicBezTo>
                  <a:lnTo>
                    <a:pt x="21600" y="657"/>
                  </a:lnTo>
                  <a:cubicBezTo>
                    <a:pt x="21600" y="297"/>
                    <a:pt x="21353" y="0"/>
                    <a:pt x="21045" y="0"/>
                  </a:cubicBezTo>
                  <a:lnTo>
                    <a:pt x="557" y="0"/>
                  </a:lnTo>
                  <a:close/>
                  <a:moveTo>
                    <a:pt x="1733" y="1317"/>
                  </a:moveTo>
                  <a:lnTo>
                    <a:pt x="3352" y="1317"/>
                  </a:lnTo>
                  <a:lnTo>
                    <a:pt x="3352" y="3246"/>
                  </a:lnTo>
                  <a:lnTo>
                    <a:pt x="1733" y="3246"/>
                  </a:lnTo>
                  <a:lnTo>
                    <a:pt x="1733" y="1317"/>
                  </a:lnTo>
                  <a:close/>
                  <a:moveTo>
                    <a:pt x="5863" y="1317"/>
                  </a:moveTo>
                  <a:lnTo>
                    <a:pt x="7482" y="1317"/>
                  </a:lnTo>
                  <a:lnTo>
                    <a:pt x="7482" y="3246"/>
                  </a:lnTo>
                  <a:lnTo>
                    <a:pt x="5863" y="3246"/>
                  </a:lnTo>
                  <a:lnTo>
                    <a:pt x="5863" y="1317"/>
                  </a:lnTo>
                  <a:close/>
                  <a:moveTo>
                    <a:pt x="9993" y="1317"/>
                  </a:moveTo>
                  <a:lnTo>
                    <a:pt x="11612" y="1317"/>
                  </a:lnTo>
                  <a:lnTo>
                    <a:pt x="11612" y="3246"/>
                  </a:lnTo>
                  <a:lnTo>
                    <a:pt x="9993" y="3246"/>
                  </a:lnTo>
                  <a:lnTo>
                    <a:pt x="9993" y="1317"/>
                  </a:lnTo>
                  <a:close/>
                  <a:moveTo>
                    <a:pt x="14123" y="1317"/>
                  </a:moveTo>
                  <a:lnTo>
                    <a:pt x="15742" y="1317"/>
                  </a:lnTo>
                  <a:lnTo>
                    <a:pt x="15742" y="3246"/>
                  </a:lnTo>
                  <a:lnTo>
                    <a:pt x="14123" y="3246"/>
                  </a:lnTo>
                  <a:lnTo>
                    <a:pt x="14123" y="1317"/>
                  </a:lnTo>
                  <a:close/>
                  <a:moveTo>
                    <a:pt x="18253" y="1317"/>
                  </a:moveTo>
                  <a:lnTo>
                    <a:pt x="19872" y="1317"/>
                  </a:lnTo>
                  <a:lnTo>
                    <a:pt x="19872" y="3246"/>
                  </a:lnTo>
                  <a:lnTo>
                    <a:pt x="18253" y="3246"/>
                  </a:lnTo>
                  <a:lnTo>
                    <a:pt x="18253" y="1317"/>
                  </a:lnTo>
                  <a:close/>
                  <a:moveTo>
                    <a:pt x="1733" y="4563"/>
                  </a:moveTo>
                  <a:lnTo>
                    <a:pt x="19872" y="4563"/>
                  </a:lnTo>
                  <a:lnTo>
                    <a:pt x="19872" y="17031"/>
                  </a:lnTo>
                  <a:lnTo>
                    <a:pt x="1733" y="17031"/>
                  </a:lnTo>
                  <a:lnTo>
                    <a:pt x="1733" y="4563"/>
                  </a:lnTo>
                  <a:close/>
                  <a:moveTo>
                    <a:pt x="1733" y="18348"/>
                  </a:moveTo>
                  <a:lnTo>
                    <a:pt x="3352" y="18348"/>
                  </a:lnTo>
                  <a:lnTo>
                    <a:pt x="3352" y="20276"/>
                  </a:lnTo>
                  <a:lnTo>
                    <a:pt x="1733" y="20276"/>
                  </a:lnTo>
                  <a:lnTo>
                    <a:pt x="1733" y="18348"/>
                  </a:lnTo>
                  <a:close/>
                  <a:moveTo>
                    <a:pt x="5863" y="18348"/>
                  </a:moveTo>
                  <a:lnTo>
                    <a:pt x="7482" y="18348"/>
                  </a:lnTo>
                  <a:lnTo>
                    <a:pt x="7482" y="20276"/>
                  </a:lnTo>
                  <a:lnTo>
                    <a:pt x="5863" y="20276"/>
                  </a:lnTo>
                  <a:lnTo>
                    <a:pt x="5863" y="18348"/>
                  </a:lnTo>
                  <a:close/>
                  <a:moveTo>
                    <a:pt x="9993" y="18348"/>
                  </a:moveTo>
                  <a:lnTo>
                    <a:pt x="11612" y="18348"/>
                  </a:lnTo>
                  <a:lnTo>
                    <a:pt x="11612" y="20276"/>
                  </a:lnTo>
                  <a:lnTo>
                    <a:pt x="9993" y="20276"/>
                  </a:lnTo>
                  <a:lnTo>
                    <a:pt x="9993" y="18348"/>
                  </a:lnTo>
                  <a:close/>
                  <a:moveTo>
                    <a:pt x="14123" y="18348"/>
                  </a:moveTo>
                  <a:lnTo>
                    <a:pt x="15742" y="18348"/>
                  </a:lnTo>
                  <a:lnTo>
                    <a:pt x="15742" y="20276"/>
                  </a:lnTo>
                  <a:lnTo>
                    <a:pt x="14123" y="20276"/>
                  </a:lnTo>
                  <a:lnTo>
                    <a:pt x="14123" y="18348"/>
                  </a:lnTo>
                  <a:close/>
                  <a:moveTo>
                    <a:pt x="18253" y="18348"/>
                  </a:moveTo>
                  <a:lnTo>
                    <a:pt x="19872" y="18348"/>
                  </a:lnTo>
                  <a:lnTo>
                    <a:pt x="19872" y="20276"/>
                  </a:lnTo>
                  <a:lnTo>
                    <a:pt x="18253" y="20276"/>
                  </a:lnTo>
                  <a:lnTo>
                    <a:pt x="18253" y="18348"/>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23" name="Film Strip"/>
            <p:cNvSpPr/>
            <p:nvPr/>
          </p:nvSpPr>
          <p:spPr>
            <a:xfrm>
              <a:off x="35685617" y="0"/>
              <a:ext cx="6455326" cy="5422725"/>
            </a:xfrm>
            <a:custGeom>
              <a:avLst/>
              <a:gdLst/>
              <a:ahLst/>
              <a:cxnLst>
                <a:cxn ang="0">
                  <a:pos x="wd2" y="hd2"/>
                </a:cxn>
                <a:cxn ang="5400000">
                  <a:pos x="wd2" y="hd2"/>
                </a:cxn>
                <a:cxn ang="10800000">
                  <a:pos x="wd2" y="hd2"/>
                </a:cxn>
                <a:cxn ang="16200000">
                  <a:pos x="wd2" y="hd2"/>
                </a:cxn>
              </a:cxnLst>
              <a:rect l="0" t="0" r="r" b="b"/>
              <a:pathLst>
                <a:path w="21600" h="21600" extrusionOk="0">
                  <a:moveTo>
                    <a:pt x="557" y="0"/>
                  </a:moveTo>
                  <a:cubicBezTo>
                    <a:pt x="249" y="0"/>
                    <a:pt x="0" y="296"/>
                    <a:pt x="0" y="663"/>
                  </a:cubicBezTo>
                  <a:lnTo>
                    <a:pt x="0" y="20939"/>
                  </a:lnTo>
                  <a:cubicBezTo>
                    <a:pt x="0" y="21306"/>
                    <a:pt x="249" y="21600"/>
                    <a:pt x="557" y="21600"/>
                  </a:cubicBezTo>
                  <a:lnTo>
                    <a:pt x="21045" y="21600"/>
                  </a:lnTo>
                  <a:cubicBezTo>
                    <a:pt x="21353" y="21600"/>
                    <a:pt x="21600" y="21306"/>
                    <a:pt x="21600" y="20939"/>
                  </a:cubicBezTo>
                  <a:lnTo>
                    <a:pt x="21600" y="657"/>
                  </a:lnTo>
                  <a:cubicBezTo>
                    <a:pt x="21600" y="297"/>
                    <a:pt x="21353" y="0"/>
                    <a:pt x="21045" y="0"/>
                  </a:cubicBezTo>
                  <a:lnTo>
                    <a:pt x="557" y="0"/>
                  </a:lnTo>
                  <a:close/>
                  <a:moveTo>
                    <a:pt x="1733" y="1317"/>
                  </a:moveTo>
                  <a:lnTo>
                    <a:pt x="3352" y="1317"/>
                  </a:lnTo>
                  <a:lnTo>
                    <a:pt x="3352" y="3246"/>
                  </a:lnTo>
                  <a:lnTo>
                    <a:pt x="1733" y="3246"/>
                  </a:lnTo>
                  <a:lnTo>
                    <a:pt x="1733" y="1317"/>
                  </a:lnTo>
                  <a:close/>
                  <a:moveTo>
                    <a:pt x="5863" y="1317"/>
                  </a:moveTo>
                  <a:lnTo>
                    <a:pt x="7482" y="1317"/>
                  </a:lnTo>
                  <a:lnTo>
                    <a:pt x="7482" y="3246"/>
                  </a:lnTo>
                  <a:lnTo>
                    <a:pt x="5863" y="3246"/>
                  </a:lnTo>
                  <a:lnTo>
                    <a:pt x="5863" y="1317"/>
                  </a:lnTo>
                  <a:close/>
                  <a:moveTo>
                    <a:pt x="9993" y="1317"/>
                  </a:moveTo>
                  <a:lnTo>
                    <a:pt x="11612" y="1317"/>
                  </a:lnTo>
                  <a:lnTo>
                    <a:pt x="11612" y="3246"/>
                  </a:lnTo>
                  <a:lnTo>
                    <a:pt x="9993" y="3246"/>
                  </a:lnTo>
                  <a:lnTo>
                    <a:pt x="9993" y="1317"/>
                  </a:lnTo>
                  <a:close/>
                  <a:moveTo>
                    <a:pt x="14123" y="1317"/>
                  </a:moveTo>
                  <a:lnTo>
                    <a:pt x="15742" y="1317"/>
                  </a:lnTo>
                  <a:lnTo>
                    <a:pt x="15742" y="3246"/>
                  </a:lnTo>
                  <a:lnTo>
                    <a:pt x="14123" y="3246"/>
                  </a:lnTo>
                  <a:lnTo>
                    <a:pt x="14123" y="1317"/>
                  </a:lnTo>
                  <a:close/>
                  <a:moveTo>
                    <a:pt x="18253" y="1317"/>
                  </a:moveTo>
                  <a:lnTo>
                    <a:pt x="19872" y="1317"/>
                  </a:lnTo>
                  <a:lnTo>
                    <a:pt x="19872" y="3246"/>
                  </a:lnTo>
                  <a:lnTo>
                    <a:pt x="18253" y="3246"/>
                  </a:lnTo>
                  <a:lnTo>
                    <a:pt x="18253" y="1317"/>
                  </a:lnTo>
                  <a:close/>
                  <a:moveTo>
                    <a:pt x="1733" y="4563"/>
                  </a:moveTo>
                  <a:lnTo>
                    <a:pt x="19872" y="4563"/>
                  </a:lnTo>
                  <a:lnTo>
                    <a:pt x="19872" y="17031"/>
                  </a:lnTo>
                  <a:lnTo>
                    <a:pt x="1733" y="17031"/>
                  </a:lnTo>
                  <a:lnTo>
                    <a:pt x="1733" y="4563"/>
                  </a:lnTo>
                  <a:close/>
                  <a:moveTo>
                    <a:pt x="1733" y="18348"/>
                  </a:moveTo>
                  <a:lnTo>
                    <a:pt x="3352" y="18348"/>
                  </a:lnTo>
                  <a:lnTo>
                    <a:pt x="3352" y="20276"/>
                  </a:lnTo>
                  <a:lnTo>
                    <a:pt x="1733" y="20276"/>
                  </a:lnTo>
                  <a:lnTo>
                    <a:pt x="1733" y="18348"/>
                  </a:lnTo>
                  <a:close/>
                  <a:moveTo>
                    <a:pt x="5863" y="18348"/>
                  </a:moveTo>
                  <a:lnTo>
                    <a:pt x="7482" y="18348"/>
                  </a:lnTo>
                  <a:lnTo>
                    <a:pt x="7482" y="20276"/>
                  </a:lnTo>
                  <a:lnTo>
                    <a:pt x="5863" y="20276"/>
                  </a:lnTo>
                  <a:lnTo>
                    <a:pt x="5863" y="18348"/>
                  </a:lnTo>
                  <a:close/>
                  <a:moveTo>
                    <a:pt x="9993" y="18348"/>
                  </a:moveTo>
                  <a:lnTo>
                    <a:pt x="11612" y="18348"/>
                  </a:lnTo>
                  <a:lnTo>
                    <a:pt x="11612" y="20276"/>
                  </a:lnTo>
                  <a:lnTo>
                    <a:pt x="9993" y="20276"/>
                  </a:lnTo>
                  <a:lnTo>
                    <a:pt x="9993" y="18348"/>
                  </a:lnTo>
                  <a:close/>
                  <a:moveTo>
                    <a:pt x="14123" y="18348"/>
                  </a:moveTo>
                  <a:lnTo>
                    <a:pt x="15742" y="18348"/>
                  </a:lnTo>
                  <a:lnTo>
                    <a:pt x="15742" y="20276"/>
                  </a:lnTo>
                  <a:lnTo>
                    <a:pt x="14123" y="20276"/>
                  </a:lnTo>
                  <a:lnTo>
                    <a:pt x="14123" y="18348"/>
                  </a:lnTo>
                  <a:close/>
                  <a:moveTo>
                    <a:pt x="18253" y="18348"/>
                  </a:moveTo>
                  <a:lnTo>
                    <a:pt x="19872" y="18348"/>
                  </a:lnTo>
                  <a:lnTo>
                    <a:pt x="19872" y="20276"/>
                  </a:lnTo>
                  <a:lnTo>
                    <a:pt x="18253" y="20276"/>
                  </a:lnTo>
                  <a:lnTo>
                    <a:pt x="18253" y="18348"/>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7" presetClass="entr" presetSubtype="2" fill="hold" grpId="1" nodeType="clickEffect">
                                  <p:stCondLst>
                                    <p:cond delay="0"/>
                                  </p:stCondLst>
                                  <p:iterate>
                                    <p:tmAbs val="0"/>
                                  </p:iterate>
                                  <p:childTnLst>
                                    <p:set>
                                      <p:cBhvr>
                                        <p:cTn id="6" fill="hold"/>
                                        <p:tgtEl>
                                          <p:spTgt spid="224"/>
                                        </p:tgtEl>
                                        <p:attrNameLst>
                                          <p:attrName>style.visibility</p:attrName>
                                        </p:attrNameLst>
                                      </p:cBhvr>
                                      <p:to>
                                        <p:strVal val="visible"/>
                                      </p:to>
                                    </p:set>
                                    <p:anim calcmode="lin" valueType="num">
                                      <p:cBhvr>
                                        <p:cTn id="7" dur="6500" fill="hold"/>
                                        <p:tgtEl>
                                          <p:spTgt spid="224"/>
                                        </p:tgtEl>
                                        <p:attrNameLst>
                                          <p:attrName>ppt_x</p:attrName>
                                        </p:attrNameLst>
                                      </p:cBhvr>
                                      <p:tavLst>
                                        <p:tav tm="0">
                                          <p:val>
                                            <p:strVal val="1+#ppt_w/2"/>
                                          </p:val>
                                        </p:tav>
                                        <p:tav tm="100000">
                                          <p:val>
                                            <p:strVal val="#ppt_x"/>
                                          </p:val>
                                        </p:tav>
                                      </p:tavLst>
                                    </p:anim>
                                    <p:anim calcmode="lin" valueType="num">
                                      <p:cBhvr>
                                        <p:cTn id="8" dur="6500" fill="hold"/>
                                        <p:tgtEl>
                                          <p:spTgt spid="2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Annotate rep counts per frame for over 800 videos"/>
          <p:cNvSpPr txBox="1"/>
          <p:nvPr/>
        </p:nvSpPr>
        <p:spPr>
          <a:xfrm>
            <a:off x="4087352" y="3265105"/>
            <a:ext cx="18562540" cy="10884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5600" b="0">
                <a:solidFill>
                  <a:srgbClr val="F24D28"/>
                </a:solidFill>
                <a:latin typeface="Damascus Bold"/>
                <a:ea typeface="Damascus Bold"/>
                <a:cs typeface="Damascus Bold"/>
                <a:sym typeface="Damascus Bold"/>
              </a:defRPr>
            </a:lvl1pPr>
          </a:lstStyle>
          <a:p>
            <a:r>
              <a:t>range from 1 - 10 reps</a:t>
            </a:r>
          </a:p>
        </p:txBody>
      </p:sp>
      <p:grpSp>
        <p:nvGrpSpPr>
          <p:cNvPr id="231" name="Group"/>
          <p:cNvGrpSpPr/>
          <p:nvPr/>
        </p:nvGrpSpPr>
        <p:grpSpPr>
          <a:xfrm>
            <a:off x="1734108" y="2873129"/>
            <a:ext cx="1872381" cy="1872383"/>
            <a:chOff x="0" y="0"/>
            <a:chExt cx="1872379" cy="1872382"/>
          </a:xfrm>
        </p:grpSpPr>
        <p:sp>
          <p:nvSpPr>
            <p:cNvPr id="229" name="Circle"/>
            <p:cNvSpPr/>
            <p:nvPr/>
          </p:nvSpPr>
          <p:spPr>
            <a:xfrm>
              <a:off x="0" y="0"/>
              <a:ext cx="1872380" cy="1872383"/>
            </a:xfrm>
            <a:prstGeom prst="ellipse">
              <a:avLst/>
            </a:prstGeom>
            <a:solidFill>
              <a:srgbClr val="F24D28"/>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30" name="Fountain Pen"/>
            <p:cNvSpPr/>
            <p:nvPr/>
          </p:nvSpPr>
          <p:spPr>
            <a:xfrm>
              <a:off x="690453" y="355703"/>
              <a:ext cx="491474" cy="1160976"/>
            </a:xfrm>
            <a:custGeom>
              <a:avLst/>
              <a:gdLst/>
              <a:ahLst/>
              <a:cxnLst>
                <a:cxn ang="0">
                  <a:pos x="wd2" y="hd2"/>
                </a:cxn>
                <a:cxn ang="5400000">
                  <a:pos x="wd2" y="hd2"/>
                </a:cxn>
                <a:cxn ang="10800000">
                  <a:pos x="wd2" y="hd2"/>
                </a:cxn>
                <a:cxn ang="16200000">
                  <a:pos x="wd2" y="hd2"/>
                </a:cxn>
              </a:cxnLst>
              <a:rect l="0" t="0" r="r" b="b"/>
              <a:pathLst>
                <a:path w="21600" h="21600" extrusionOk="0">
                  <a:moveTo>
                    <a:pt x="1935" y="0"/>
                  </a:moveTo>
                  <a:cubicBezTo>
                    <a:pt x="1645" y="0"/>
                    <a:pt x="1407" y="101"/>
                    <a:pt x="1407" y="224"/>
                  </a:cubicBezTo>
                  <a:lnTo>
                    <a:pt x="1407" y="3038"/>
                  </a:lnTo>
                  <a:cubicBezTo>
                    <a:pt x="1407" y="3161"/>
                    <a:pt x="1645" y="3262"/>
                    <a:pt x="1935" y="3262"/>
                  </a:cubicBezTo>
                  <a:lnTo>
                    <a:pt x="19665" y="3262"/>
                  </a:lnTo>
                  <a:cubicBezTo>
                    <a:pt x="19955" y="3262"/>
                    <a:pt x="20193" y="3161"/>
                    <a:pt x="20193" y="3038"/>
                  </a:cubicBezTo>
                  <a:lnTo>
                    <a:pt x="20193" y="224"/>
                  </a:lnTo>
                  <a:cubicBezTo>
                    <a:pt x="20193" y="101"/>
                    <a:pt x="19955" y="0"/>
                    <a:pt x="19665" y="0"/>
                  </a:cubicBezTo>
                  <a:lnTo>
                    <a:pt x="1935" y="0"/>
                  </a:lnTo>
                  <a:close/>
                  <a:moveTo>
                    <a:pt x="1882" y="3889"/>
                  </a:moveTo>
                  <a:cubicBezTo>
                    <a:pt x="1882" y="3889"/>
                    <a:pt x="1613" y="7417"/>
                    <a:pt x="0" y="12311"/>
                  </a:cubicBezTo>
                  <a:lnTo>
                    <a:pt x="10218" y="21600"/>
                  </a:lnTo>
                  <a:lnTo>
                    <a:pt x="10602" y="16527"/>
                  </a:lnTo>
                  <a:lnTo>
                    <a:pt x="10602" y="11088"/>
                  </a:lnTo>
                  <a:cubicBezTo>
                    <a:pt x="9608" y="11046"/>
                    <a:pt x="8831" y="10690"/>
                    <a:pt x="8831" y="10258"/>
                  </a:cubicBezTo>
                  <a:cubicBezTo>
                    <a:pt x="8831" y="9798"/>
                    <a:pt x="9712" y="9425"/>
                    <a:pt x="10800" y="9425"/>
                  </a:cubicBezTo>
                  <a:cubicBezTo>
                    <a:pt x="11888" y="9425"/>
                    <a:pt x="12769" y="9798"/>
                    <a:pt x="12769" y="10258"/>
                  </a:cubicBezTo>
                  <a:cubicBezTo>
                    <a:pt x="12769" y="10691"/>
                    <a:pt x="11993" y="11046"/>
                    <a:pt x="10998" y="11088"/>
                  </a:cubicBezTo>
                  <a:lnTo>
                    <a:pt x="10998" y="16527"/>
                  </a:lnTo>
                  <a:lnTo>
                    <a:pt x="11382" y="21600"/>
                  </a:lnTo>
                  <a:lnTo>
                    <a:pt x="21600" y="12311"/>
                  </a:lnTo>
                  <a:cubicBezTo>
                    <a:pt x="19987" y="7417"/>
                    <a:pt x="19718" y="3889"/>
                    <a:pt x="19718" y="3889"/>
                  </a:cubicBezTo>
                  <a:lnTo>
                    <a:pt x="1882" y="3889"/>
                  </a:lnTo>
                  <a:close/>
                </a:path>
              </a:pathLst>
            </a:custGeom>
            <a:solidFill>
              <a:srgbClr val="FFFFFF"/>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232" name="Rectangle"/>
          <p:cNvSpPr/>
          <p:nvPr/>
        </p:nvSpPr>
        <p:spPr>
          <a:xfrm>
            <a:off x="-45430" y="5145121"/>
            <a:ext cx="24474861" cy="8756168"/>
          </a:xfrm>
          <a:prstGeom prst="rect">
            <a:avLst/>
          </a:prstGeom>
          <a:solidFill>
            <a:srgbClr val="252F3A"/>
          </a:solidFill>
          <a:ln w="12700">
            <a:miter lim="400000"/>
          </a:ln>
        </p:spPr>
        <p:txBody>
          <a:bodyPr lIns="0" tIns="0" rIns="0" bIns="0" anchor="ctr"/>
          <a:lstStyle/>
          <a:p>
            <a:pPr>
              <a:defRPr b="0">
                <a:solidFill>
                  <a:srgbClr val="1CBAB6"/>
                </a:solidFill>
                <a:latin typeface="+mn-lt"/>
                <a:ea typeface="+mn-ea"/>
                <a:cs typeface="+mn-cs"/>
                <a:sym typeface="Helvetica Neue Medium"/>
              </a:defRPr>
            </a:pPr>
            <a:endParaRPr/>
          </a:p>
        </p:txBody>
      </p:sp>
      <p:sp>
        <p:nvSpPr>
          <p:cNvPr id="233" name="Video Frames Extractions"/>
          <p:cNvSpPr txBox="1"/>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defTabSz="714732">
              <a:lnSpc>
                <a:spcPct val="90000"/>
              </a:lnSpc>
              <a:defRPr sz="11200" b="0">
                <a:solidFill>
                  <a:srgbClr val="252F3A"/>
                </a:solidFill>
                <a:latin typeface="Arial Rounded MT Bold"/>
                <a:ea typeface="Arial Rounded MT Bold"/>
                <a:cs typeface="Arial Rounded MT Bold"/>
                <a:sym typeface="Arial Rounded MT Bold"/>
              </a:defRPr>
            </a:lvl1pPr>
          </a:lstStyle>
          <a:p>
            <a:r>
              <a:t>Manual Annotation</a:t>
            </a:r>
          </a:p>
        </p:txBody>
      </p:sp>
      <p:pic>
        <p:nvPicPr>
          <p:cNvPr id="234" name="Screen Shot 2017-12-10 at 10.59.52 AM.png" descr="Screen Shot 2017-12-10 at 10.59.52 AM.png"/>
          <p:cNvPicPr>
            <a:picLocks noChangeAspect="1"/>
          </p:cNvPicPr>
          <p:nvPr/>
        </p:nvPicPr>
        <p:blipFill>
          <a:blip r:embed="rId3">
            <a:extLst/>
          </a:blip>
          <a:stretch>
            <a:fillRect/>
          </a:stretch>
        </p:blipFill>
        <p:spPr>
          <a:xfrm>
            <a:off x="4770886" y="5539752"/>
            <a:ext cx="14842228" cy="7966906"/>
          </a:xfrm>
          <a:prstGeom prst="rect">
            <a:avLst/>
          </a:prstGeom>
          <a:ln w="12700">
            <a:miter lim="400000"/>
          </a:ln>
        </p:spPr>
      </p:pic>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Perform 11 different image transformations"/>
          <p:cNvSpPr txBox="1"/>
          <p:nvPr/>
        </p:nvSpPr>
        <p:spPr>
          <a:xfrm>
            <a:off x="2695912" y="3160181"/>
            <a:ext cx="18029471" cy="12982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5200" b="0">
                <a:solidFill>
                  <a:srgbClr val="F4D062"/>
                </a:solidFill>
                <a:latin typeface="Damascus Bold"/>
                <a:ea typeface="Damascus Bold"/>
                <a:cs typeface="Damascus Bold"/>
                <a:sym typeface="Damascus Bold"/>
              </a:defRPr>
            </a:pPr>
            <a:r>
              <a:t>perform </a:t>
            </a:r>
            <a:r>
              <a:rPr sz="7400"/>
              <a:t>11</a:t>
            </a:r>
            <a:r>
              <a:t> different image transformations </a:t>
            </a:r>
          </a:p>
        </p:txBody>
      </p:sp>
      <p:grpSp>
        <p:nvGrpSpPr>
          <p:cNvPr id="244" name="Group"/>
          <p:cNvGrpSpPr/>
          <p:nvPr/>
        </p:nvGrpSpPr>
        <p:grpSpPr>
          <a:xfrm>
            <a:off x="1720795" y="2859819"/>
            <a:ext cx="1899007" cy="1899003"/>
            <a:chOff x="0" y="0"/>
            <a:chExt cx="1899005" cy="1899002"/>
          </a:xfrm>
        </p:grpSpPr>
        <p:sp>
          <p:nvSpPr>
            <p:cNvPr id="239" name="Circle"/>
            <p:cNvSpPr/>
            <p:nvPr/>
          </p:nvSpPr>
          <p:spPr>
            <a:xfrm>
              <a:off x="0" y="0"/>
              <a:ext cx="1899006" cy="1899003"/>
            </a:xfrm>
            <a:prstGeom prst="ellipse">
              <a:avLst/>
            </a:prstGeom>
            <a:solidFill>
              <a:srgbClr val="F4D062"/>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40" name="Arrow"/>
            <p:cNvSpPr/>
            <p:nvPr/>
          </p:nvSpPr>
          <p:spPr>
            <a:xfrm rot="18900000">
              <a:off x="231669" y="860395"/>
              <a:ext cx="802612" cy="802611"/>
            </a:xfrm>
            <a:prstGeom prst="rightArrow">
              <a:avLst>
                <a:gd name="adj1" fmla="val 32874"/>
                <a:gd name="adj2" fmla="val 56794"/>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1" name="Arrow"/>
            <p:cNvSpPr/>
            <p:nvPr/>
          </p:nvSpPr>
          <p:spPr>
            <a:xfrm rot="18900000" flipH="1">
              <a:off x="864724" y="228088"/>
              <a:ext cx="802611" cy="802611"/>
            </a:xfrm>
            <a:prstGeom prst="rightArrow">
              <a:avLst>
                <a:gd name="adj1" fmla="val 32874"/>
                <a:gd name="adj2" fmla="val 56794"/>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2" name="Arrow"/>
            <p:cNvSpPr/>
            <p:nvPr/>
          </p:nvSpPr>
          <p:spPr>
            <a:xfrm rot="13500000">
              <a:off x="864724" y="868303"/>
              <a:ext cx="802611" cy="802611"/>
            </a:xfrm>
            <a:prstGeom prst="rightArrow">
              <a:avLst>
                <a:gd name="adj1" fmla="val 32874"/>
                <a:gd name="adj2" fmla="val 56794"/>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43" name="Arrow"/>
            <p:cNvSpPr/>
            <p:nvPr/>
          </p:nvSpPr>
          <p:spPr>
            <a:xfrm rot="2700000">
              <a:off x="231669" y="228088"/>
              <a:ext cx="802612" cy="802611"/>
            </a:xfrm>
            <a:prstGeom prst="rightArrow">
              <a:avLst>
                <a:gd name="adj1" fmla="val 32874"/>
                <a:gd name="adj2" fmla="val 56794"/>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
        <p:nvSpPr>
          <p:cNvPr id="245" name="Rectangle"/>
          <p:cNvSpPr/>
          <p:nvPr/>
        </p:nvSpPr>
        <p:spPr>
          <a:xfrm>
            <a:off x="-45430" y="5145121"/>
            <a:ext cx="24474861" cy="8756168"/>
          </a:xfrm>
          <a:prstGeom prst="rect">
            <a:avLst/>
          </a:prstGeom>
          <a:solidFill>
            <a:srgbClr val="252F3A"/>
          </a:solidFill>
          <a:ln w="12700">
            <a:miter lim="400000"/>
          </a:ln>
        </p:spPr>
        <p:txBody>
          <a:bodyPr lIns="0" tIns="0" rIns="0" bIns="0" anchor="ctr"/>
          <a:lstStyle/>
          <a:p>
            <a:pPr>
              <a:defRPr b="0">
                <a:solidFill>
                  <a:srgbClr val="1CBAB6"/>
                </a:solidFill>
                <a:latin typeface="+mn-lt"/>
                <a:ea typeface="+mn-ea"/>
                <a:cs typeface="+mn-cs"/>
                <a:sym typeface="Helvetica Neue Medium"/>
              </a:defRPr>
            </a:pPr>
            <a:endParaRPr/>
          </a:p>
        </p:txBody>
      </p:sp>
      <p:sp>
        <p:nvSpPr>
          <p:cNvPr id="246" name="Video Frames Extractions"/>
          <p:cNvSpPr txBox="1"/>
          <p:nvPr/>
        </p:nvSpPr>
        <p:spPr>
          <a:xfrm>
            <a:off x="4387453" y="357187"/>
            <a:ext cx="15609094" cy="30360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defTabSz="714732">
              <a:lnSpc>
                <a:spcPct val="90000"/>
              </a:lnSpc>
              <a:defRPr sz="11200" b="0">
                <a:solidFill>
                  <a:srgbClr val="252F3A"/>
                </a:solidFill>
                <a:latin typeface="Arial Rounded MT Bold"/>
                <a:ea typeface="Arial Rounded MT Bold"/>
                <a:cs typeface="Arial Rounded MT Bold"/>
                <a:sym typeface="Arial Rounded MT Bold"/>
              </a:defRPr>
            </a:lvl1pPr>
          </a:lstStyle>
          <a:p>
            <a:r>
              <a:t>Data Augmentation</a:t>
            </a:r>
          </a:p>
        </p:txBody>
      </p:sp>
      <p:grpSp>
        <p:nvGrpSpPr>
          <p:cNvPr id="252" name="Group"/>
          <p:cNvGrpSpPr/>
          <p:nvPr/>
        </p:nvGrpSpPr>
        <p:grpSpPr>
          <a:xfrm>
            <a:off x="9586792" y="5261946"/>
            <a:ext cx="12616601" cy="8097147"/>
            <a:chOff x="-4491" y="0"/>
            <a:chExt cx="12616599" cy="8097146"/>
          </a:xfrm>
        </p:grpSpPr>
        <p:pic>
          <p:nvPicPr>
            <p:cNvPr id="247" name="v_PullUps_g16_c01f-0059.jpg" descr="v_PullUps_g16_c01f-0059.jpg"/>
            <p:cNvPicPr>
              <a:picLocks noChangeAspect="1"/>
            </p:cNvPicPr>
            <p:nvPr/>
          </p:nvPicPr>
          <p:blipFill>
            <a:blip r:embed="rId3">
              <a:extLst/>
            </a:blip>
            <a:stretch>
              <a:fillRect/>
            </a:stretch>
          </p:blipFill>
          <p:spPr>
            <a:xfrm>
              <a:off x="1317465" y="0"/>
              <a:ext cx="5374567" cy="4030926"/>
            </a:xfrm>
            <a:prstGeom prst="rect">
              <a:avLst/>
            </a:prstGeom>
            <a:ln w="12700" cap="flat">
              <a:noFill/>
              <a:miter lim="400000"/>
            </a:ln>
            <a:effectLst/>
          </p:spPr>
        </p:pic>
        <p:pic>
          <p:nvPicPr>
            <p:cNvPr id="248" name="v_PullUps_g16_c01f-0059.jpg" descr="v_PullUps_g16_c01f-0059.jpg"/>
            <p:cNvPicPr>
              <a:picLocks noChangeAspect="1"/>
            </p:cNvPicPr>
            <p:nvPr/>
          </p:nvPicPr>
          <p:blipFill>
            <a:blip r:embed="rId3">
              <a:extLst/>
            </a:blip>
            <a:srcRect l="14866" b="14370"/>
            <a:stretch>
              <a:fillRect/>
            </a:stretch>
          </p:blipFill>
          <p:spPr>
            <a:xfrm flipH="1">
              <a:off x="7300184" y="11839"/>
              <a:ext cx="5311924" cy="4007132"/>
            </a:xfrm>
            <a:prstGeom prst="rect">
              <a:avLst/>
            </a:prstGeom>
            <a:ln w="12700" cap="flat">
              <a:noFill/>
              <a:miter lim="400000"/>
            </a:ln>
            <a:effectLst/>
          </p:spPr>
        </p:pic>
        <p:pic>
          <p:nvPicPr>
            <p:cNvPr id="249" name="v_PullUps_g16_c01f-0059.jpg" descr="v_PullUps_g16_c01f-0059.jpg"/>
            <p:cNvPicPr>
              <a:picLocks noChangeAspect="1"/>
            </p:cNvPicPr>
            <p:nvPr/>
          </p:nvPicPr>
          <p:blipFill>
            <a:blip r:embed="rId3">
              <a:extLst/>
            </a:blip>
            <a:srcRect r="4991" b="9464"/>
            <a:stretch>
              <a:fillRect/>
            </a:stretch>
          </p:blipFill>
          <p:spPr>
            <a:xfrm flipH="1">
              <a:off x="1317551" y="4256104"/>
              <a:ext cx="5374439" cy="3841042"/>
            </a:xfrm>
            <a:prstGeom prst="rect">
              <a:avLst/>
            </a:prstGeom>
            <a:ln w="12700" cap="flat">
              <a:noFill/>
              <a:miter lim="400000"/>
            </a:ln>
            <a:effectLst/>
          </p:spPr>
        </p:pic>
        <p:pic>
          <p:nvPicPr>
            <p:cNvPr id="250" name="v_PullUps_g16_c01f-0059.jpg" descr="v_PullUps_g16_c01f-0059.jpg"/>
            <p:cNvPicPr>
              <a:picLocks noChangeAspect="1"/>
            </p:cNvPicPr>
            <p:nvPr/>
          </p:nvPicPr>
          <p:blipFill>
            <a:blip r:embed="rId3">
              <a:extLst/>
            </a:blip>
            <a:srcRect l="6480" t="3337" b="6531"/>
            <a:stretch>
              <a:fillRect/>
            </a:stretch>
          </p:blipFill>
          <p:spPr>
            <a:xfrm flipH="1">
              <a:off x="7300148" y="4256898"/>
              <a:ext cx="5311960" cy="3839550"/>
            </a:xfrm>
            <a:prstGeom prst="rect">
              <a:avLst/>
            </a:prstGeom>
            <a:ln w="12700" cap="flat">
              <a:noFill/>
              <a:miter lim="400000"/>
            </a:ln>
            <a:effectLst/>
          </p:spPr>
        </p:pic>
        <p:sp>
          <p:nvSpPr>
            <p:cNvPr id="251" name="Original"/>
            <p:cNvSpPr txBox="1"/>
            <p:nvPr/>
          </p:nvSpPr>
          <p:spPr>
            <a:xfrm rot="16200000">
              <a:off x="-1750812" y="3658738"/>
              <a:ext cx="4210787" cy="7181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b="0">
                  <a:solidFill>
                    <a:srgbClr val="FFFFFF"/>
                  </a:solidFill>
                  <a:latin typeface="Damascus Bold"/>
                  <a:ea typeface="Damascus Bold"/>
                  <a:cs typeface="Damascus Bold"/>
                  <a:sym typeface="Damascus Bold"/>
                </a:defRPr>
              </a:lvl1pPr>
            </a:lstStyle>
            <a:p>
              <a:r>
                <a:rPr lang="en-US" dirty="0"/>
                <a:t>Transformations</a:t>
              </a:r>
              <a:endParaRPr lang="en-US" dirty="0"/>
            </a:p>
          </p:txBody>
        </p:sp>
      </p:grpSp>
      <p:pic>
        <p:nvPicPr>
          <p:cNvPr id="253" name="v_PullUps_g16_c01-0059.jpg" descr="v_PullUps_g16_c01-0059.jpg"/>
          <p:cNvPicPr>
            <a:picLocks noChangeAspect="1"/>
          </p:cNvPicPr>
          <p:nvPr/>
        </p:nvPicPr>
        <p:blipFill>
          <a:blip r:embed="rId4">
            <a:extLst/>
          </a:blip>
          <a:stretch>
            <a:fillRect/>
          </a:stretch>
        </p:blipFill>
        <p:spPr>
          <a:xfrm>
            <a:off x="1220867" y="6233876"/>
            <a:ext cx="7280848" cy="5460639"/>
          </a:xfrm>
          <a:prstGeom prst="rect">
            <a:avLst/>
          </a:prstGeom>
          <a:ln w="12700">
            <a:miter lim="400000"/>
          </a:ln>
        </p:spPr>
      </p:pic>
      <p:sp>
        <p:nvSpPr>
          <p:cNvPr id="19" name="Nicole Kong…"/>
          <p:cNvSpPr txBox="1"/>
          <p:nvPr/>
        </p:nvSpPr>
        <p:spPr>
          <a:xfrm>
            <a:off x="3972812" y="12204577"/>
            <a:ext cx="2409366" cy="718145"/>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a:defRPr sz="5600" b="0">
                <a:solidFill>
                  <a:srgbClr val="262F3C"/>
                </a:solidFill>
                <a:latin typeface="Damascus Bold"/>
                <a:ea typeface="Damascus Bold"/>
                <a:cs typeface="Damascus Bold"/>
                <a:sym typeface="Damascus Bold"/>
              </a:defRPr>
            </a:lvl1pPr>
          </a:lstStyle>
          <a:p>
            <a:r>
              <a:rPr lang="en-US" sz="4000" dirty="0" smtClean="0">
                <a:solidFill>
                  <a:schemeClr val="bg1"/>
                </a:solidFill>
              </a:rPr>
              <a:t>original</a:t>
            </a:r>
            <a:endParaRPr dirty="0">
              <a:solidFill>
                <a:schemeClr val="bg1"/>
              </a:solidFill>
            </a:endParaRPr>
          </a:p>
        </p:txBody>
      </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2F3A"/>
        </a:solidFill>
        <a:effectLst/>
      </p:bgPr>
    </p:bg>
    <p:spTree>
      <p:nvGrpSpPr>
        <p:cNvPr id="1" name=""/>
        <p:cNvGrpSpPr/>
        <p:nvPr/>
      </p:nvGrpSpPr>
      <p:grpSpPr>
        <a:xfrm>
          <a:off x="0" y="0"/>
          <a:ext cx="0" cy="0"/>
          <a:chOff x="0" y="0"/>
          <a:chExt cx="0" cy="0"/>
        </a:xfrm>
      </p:grpSpPr>
      <p:sp>
        <p:nvSpPr>
          <p:cNvPr id="257" name="Rectangle"/>
          <p:cNvSpPr/>
          <p:nvPr/>
        </p:nvSpPr>
        <p:spPr>
          <a:xfrm>
            <a:off x="-45430" y="-7516"/>
            <a:ext cx="3134529" cy="13908805"/>
          </a:xfrm>
          <a:prstGeom prst="rect">
            <a:avLst/>
          </a:prstGeom>
          <a:solidFill>
            <a:srgbClr val="FFFFFF"/>
          </a:solidFill>
          <a:ln w="12700">
            <a:miter lim="400000"/>
          </a:ln>
        </p:spPr>
        <p:txBody>
          <a:bodyPr lIns="0" tIns="0" rIns="0" bIns="0" anchor="ctr"/>
          <a:lstStyle/>
          <a:p>
            <a:pPr>
              <a:defRPr b="0">
                <a:solidFill>
                  <a:srgbClr val="1CBAB6"/>
                </a:solidFill>
                <a:latin typeface="+mn-lt"/>
                <a:ea typeface="+mn-ea"/>
                <a:cs typeface="+mn-cs"/>
                <a:sym typeface="Helvetica Neue Medium"/>
              </a:defRPr>
            </a:pPr>
            <a:endParaRPr/>
          </a:p>
        </p:txBody>
      </p:sp>
      <p:sp>
        <p:nvSpPr>
          <p:cNvPr id="258" name="Input Frames"/>
          <p:cNvSpPr txBox="1"/>
          <p:nvPr/>
        </p:nvSpPr>
        <p:spPr>
          <a:xfrm>
            <a:off x="3823431" y="1847096"/>
            <a:ext cx="2481490" cy="12991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600" b="0">
                <a:solidFill>
                  <a:srgbClr val="FFFFFF"/>
                </a:solidFill>
                <a:latin typeface="Damascus Bold"/>
                <a:ea typeface="Damascus Bold"/>
                <a:cs typeface="Damascus Bold"/>
                <a:sym typeface="Damascus Bold"/>
              </a:defRPr>
            </a:lvl1pPr>
          </a:lstStyle>
          <a:p>
            <a:r>
              <a:t>Input Frames</a:t>
            </a:r>
          </a:p>
        </p:txBody>
      </p:sp>
      <p:pic>
        <p:nvPicPr>
          <p:cNvPr id="259" name="v_PushUps_g09_c01-0014.jpg" descr="v_PushUps_g09_c01-0014.jpg"/>
          <p:cNvPicPr>
            <a:picLocks noChangeAspect="1"/>
          </p:cNvPicPr>
          <p:nvPr/>
        </p:nvPicPr>
        <p:blipFill>
          <a:blip r:embed="rId3">
            <a:extLst/>
          </a:blip>
          <a:stretch>
            <a:fillRect/>
          </a:stretch>
        </p:blipFill>
        <p:spPr>
          <a:xfrm>
            <a:off x="3794077" y="3370190"/>
            <a:ext cx="2225299" cy="1668975"/>
          </a:xfrm>
          <a:prstGeom prst="rect">
            <a:avLst/>
          </a:prstGeom>
          <a:ln w="12700">
            <a:miter lim="400000"/>
          </a:ln>
        </p:spPr>
      </p:pic>
      <p:pic>
        <p:nvPicPr>
          <p:cNvPr id="260" name="v_PushUps_g09_c01-0017.jpg" descr="v_PushUps_g09_c01-0017.jpg"/>
          <p:cNvPicPr>
            <a:picLocks noChangeAspect="1"/>
          </p:cNvPicPr>
          <p:nvPr/>
        </p:nvPicPr>
        <p:blipFill>
          <a:blip r:embed="rId4">
            <a:extLst/>
          </a:blip>
          <a:stretch>
            <a:fillRect/>
          </a:stretch>
        </p:blipFill>
        <p:spPr>
          <a:xfrm>
            <a:off x="3794077" y="5192162"/>
            <a:ext cx="2225299" cy="1668975"/>
          </a:xfrm>
          <a:prstGeom prst="rect">
            <a:avLst/>
          </a:prstGeom>
          <a:ln w="12700">
            <a:miter lim="400000"/>
          </a:ln>
        </p:spPr>
      </p:pic>
      <p:pic>
        <p:nvPicPr>
          <p:cNvPr id="261" name="v_PushUps_g09_c01-0023.jpg" descr="v_PushUps_g09_c01-0023.jpg"/>
          <p:cNvPicPr>
            <a:picLocks noChangeAspect="1"/>
          </p:cNvPicPr>
          <p:nvPr/>
        </p:nvPicPr>
        <p:blipFill>
          <a:blip r:embed="rId5">
            <a:extLst/>
          </a:blip>
          <a:stretch>
            <a:fillRect/>
          </a:stretch>
        </p:blipFill>
        <p:spPr>
          <a:xfrm>
            <a:off x="3822540" y="8907033"/>
            <a:ext cx="2225299" cy="1668976"/>
          </a:xfrm>
          <a:prstGeom prst="rect">
            <a:avLst/>
          </a:prstGeom>
          <a:ln w="12700">
            <a:miter lim="400000"/>
          </a:ln>
        </p:spPr>
      </p:pic>
      <p:pic>
        <p:nvPicPr>
          <p:cNvPr id="262" name="v_PushUps_g09_c01-0026.jpg" descr="v_PushUps_g09_c01-0026.jpg"/>
          <p:cNvPicPr>
            <a:picLocks noChangeAspect="1"/>
          </p:cNvPicPr>
          <p:nvPr/>
        </p:nvPicPr>
        <p:blipFill>
          <a:blip r:embed="rId6">
            <a:extLst/>
          </a:blip>
          <a:stretch>
            <a:fillRect/>
          </a:stretch>
        </p:blipFill>
        <p:spPr>
          <a:xfrm>
            <a:off x="3822540" y="10729006"/>
            <a:ext cx="2225299" cy="1668976"/>
          </a:xfrm>
          <a:prstGeom prst="rect">
            <a:avLst/>
          </a:prstGeom>
          <a:ln w="12700">
            <a:miter lim="400000"/>
          </a:ln>
        </p:spPr>
      </p:pic>
      <p:sp>
        <p:nvSpPr>
          <p:cNvPr id="263" name=".…"/>
          <p:cNvSpPr txBox="1"/>
          <p:nvPr/>
        </p:nvSpPr>
        <p:spPr>
          <a:xfrm>
            <a:off x="4736895" y="7014134"/>
            <a:ext cx="396589"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FFFFFF"/>
                </a:solidFill>
                <a:latin typeface="Helvetica"/>
                <a:ea typeface="Helvetica"/>
                <a:cs typeface="Helvetica"/>
                <a:sym typeface="Helvetica"/>
              </a:defRPr>
            </a:pPr>
            <a:r>
              <a:t>.</a:t>
            </a:r>
          </a:p>
          <a:p>
            <a:pPr>
              <a:defRPr sz="3600">
                <a:solidFill>
                  <a:srgbClr val="FFFFFF"/>
                </a:solidFill>
                <a:latin typeface="Helvetica"/>
                <a:ea typeface="Helvetica"/>
                <a:cs typeface="Helvetica"/>
                <a:sym typeface="Helvetica"/>
              </a:defRPr>
            </a:pPr>
            <a:r>
              <a:t>.</a:t>
            </a:r>
          </a:p>
          <a:p>
            <a:pPr>
              <a:defRPr sz="3600">
                <a:solidFill>
                  <a:srgbClr val="FFFFFF"/>
                </a:solidFill>
                <a:latin typeface="Helvetica"/>
                <a:ea typeface="Helvetica"/>
                <a:cs typeface="Helvetica"/>
                <a:sym typeface="Helvetica"/>
              </a:defRPr>
            </a:pPr>
            <a:r>
              <a:t>.</a:t>
            </a:r>
          </a:p>
        </p:txBody>
      </p:sp>
      <p:sp>
        <p:nvSpPr>
          <p:cNvPr id="264" name="Data Augmentation"/>
          <p:cNvSpPr txBox="1"/>
          <p:nvPr/>
        </p:nvSpPr>
        <p:spPr>
          <a:xfrm rot="16200000">
            <a:off x="-4469288" y="5428839"/>
            <a:ext cx="11982245" cy="3036095"/>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normAutofit/>
          </a:bodyPr>
          <a:lstStyle>
            <a:lvl1pPr>
              <a:defRPr sz="11200" b="0">
                <a:solidFill>
                  <a:srgbClr val="252F3A"/>
                </a:solidFill>
                <a:latin typeface="Arial Rounded MT Bold"/>
                <a:ea typeface="Arial Rounded MT Bold"/>
                <a:cs typeface="Arial Rounded MT Bold"/>
                <a:sym typeface="Arial Rounded MT Bold"/>
              </a:defRPr>
            </a:lvl1pPr>
          </a:lstStyle>
          <a:p>
            <a:r>
              <a:t>Modeling</a:t>
            </a:r>
          </a:p>
        </p:txBody>
      </p:sp>
      <p:grpSp>
        <p:nvGrpSpPr>
          <p:cNvPr id="325" name="Group"/>
          <p:cNvGrpSpPr/>
          <p:nvPr/>
        </p:nvGrpSpPr>
        <p:grpSpPr>
          <a:xfrm>
            <a:off x="6096698" y="832320"/>
            <a:ext cx="5952327" cy="11759658"/>
            <a:chOff x="0" y="0"/>
            <a:chExt cx="5952326" cy="11759657"/>
          </a:xfrm>
        </p:grpSpPr>
        <p:sp>
          <p:nvSpPr>
            <p:cNvPr id="265" name="Rectangle"/>
            <p:cNvSpPr/>
            <p:nvPr/>
          </p:nvSpPr>
          <p:spPr>
            <a:xfrm>
              <a:off x="439203" y="0"/>
              <a:ext cx="5513124" cy="11759658"/>
            </a:xfrm>
            <a:prstGeom prst="rect">
              <a:avLst/>
            </a:prstGeom>
            <a:noFill/>
            <a:ln w="25400" cap="flat">
              <a:solidFill>
                <a:srgbClr val="535353"/>
              </a:solidFill>
              <a:custDash>
                <a:ds d="600000" sp="600000"/>
              </a:custDash>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271" name="Group"/>
            <p:cNvGrpSpPr/>
            <p:nvPr/>
          </p:nvGrpSpPr>
          <p:grpSpPr>
            <a:xfrm>
              <a:off x="818487" y="2863278"/>
              <a:ext cx="2034509" cy="917415"/>
              <a:chOff x="-1" y="-1"/>
              <a:chExt cx="2034507" cy="917413"/>
            </a:xfrm>
          </p:grpSpPr>
          <p:grpSp>
            <p:nvGrpSpPr>
              <p:cNvPr id="269" name="Cube 4"/>
              <p:cNvGrpSpPr/>
              <p:nvPr/>
            </p:nvGrpSpPr>
            <p:grpSpPr>
              <a:xfrm>
                <a:off x="-2" y="-2"/>
                <a:ext cx="2034509" cy="917415"/>
                <a:chOff x="0" y="0"/>
                <a:chExt cx="2034507" cy="917413"/>
              </a:xfrm>
            </p:grpSpPr>
            <p:sp>
              <p:nvSpPr>
                <p:cNvPr id="266" name="Shape"/>
                <p:cNvSpPr/>
                <p:nvPr/>
              </p:nvSpPr>
              <p:spPr>
                <a:xfrm flipH="1">
                  <a:off x="-1" y="0"/>
                  <a:ext cx="2034509" cy="917414"/>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1803" y="0"/>
                      </a:lnTo>
                      <a:lnTo>
                        <a:pt x="21600" y="0"/>
                      </a:lnTo>
                      <a:lnTo>
                        <a:pt x="21600" y="16200"/>
                      </a:lnTo>
                      <a:lnTo>
                        <a:pt x="19797" y="21600"/>
                      </a:lnTo>
                      <a:lnTo>
                        <a:pt x="0" y="21600"/>
                      </a:lnTo>
                      <a:close/>
                    </a:path>
                  </a:pathLst>
                </a:custGeom>
                <a:solidFill>
                  <a:srgbClr val="19C4C1"/>
                </a:solidFill>
                <a:ln w="12700" cap="flat">
                  <a:solidFill>
                    <a:srgbClr val="000000"/>
                  </a:solidFill>
                  <a:prstDash val="solid"/>
                  <a:miter lim="400000"/>
                </a:ln>
                <a:effectLst/>
              </p:spPr>
              <p:txBody>
                <a:bodyPr wrap="square" lIns="0" tIns="0" rIns="0" bIns="0" numCol="1" anchor="ctr">
                  <a:noAutofit/>
                </a:bodyPr>
                <a:lstStyle/>
                <a:p>
                  <a:pPr>
                    <a:defRPr sz="4800" b="0">
                      <a:solidFill>
                        <a:srgbClr val="FFFFFF"/>
                      </a:solidFill>
                      <a:latin typeface="+mn-lt"/>
                      <a:ea typeface="+mn-ea"/>
                      <a:cs typeface="+mn-cs"/>
                      <a:sym typeface="Helvetica Neue Medium"/>
                    </a:defRPr>
                  </a:pPr>
                  <a:endParaRPr/>
                </a:p>
              </p:txBody>
            </p:sp>
            <p:sp>
              <p:nvSpPr>
                <p:cNvPr id="267" name="Shape"/>
                <p:cNvSpPr/>
                <p:nvPr/>
              </p:nvSpPr>
              <p:spPr>
                <a:xfrm flipH="1">
                  <a:off x="0" y="0"/>
                  <a:ext cx="169793" cy="917414"/>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68" name="Shape"/>
                <p:cNvSpPr/>
                <p:nvPr/>
              </p:nvSpPr>
              <p:spPr>
                <a:xfrm flipH="1">
                  <a:off x="-1" y="0"/>
                  <a:ext cx="2034509" cy="2293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3" y="0"/>
                      </a:lnTo>
                      <a:lnTo>
                        <a:pt x="21600" y="0"/>
                      </a:lnTo>
                      <a:lnTo>
                        <a:pt x="19797"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270" name="CNN"/>
              <p:cNvSpPr txBox="1"/>
              <p:nvPr/>
            </p:nvSpPr>
            <p:spPr>
              <a:xfrm>
                <a:off x="416528" y="181117"/>
                <a:ext cx="1201446" cy="5551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CNN</a:t>
                </a:r>
              </a:p>
            </p:txBody>
          </p:sp>
        </p:grpSp>
        <p:sp>
          <p:nvSpPr>
            <p:cNvPr id="272" name="Line"/>
            <p:cNvSpPr/>
            <p:nvPr/>
          </p:nvSpPr>
          <p:spPr>
            <a:xfrm>
              <a:off x="50772" y="3321984"/>
              <a:ext cx="674523"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3" name=".…"/>
            <p:cNvSpPr txBox="1"/>
            <p:nvPr/>
          </p:nvSpPr>
          <p:spPr>
            <a:xfrm>
              <a:off x="3018951" y="6178079"/>
              <a:ext cx="427454" cy="18753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3600">
                  <a:solidFill>
                    <a:srgbClr val="FFFFFF"/>
                  </a:solidFill>
                  <a:latin typeface="Helvetica"/>
                  <a:ea typeface="Helvetica"/>
                  <a:cs typeface="Helvetica"/>
                  <a:sym typeface="Helvetica"/>
                </a:defRPr>
              </a:pPr>
              <a:r>
                <a:t>.</a:t>
              </a:r>
            </a:p>
            <a:p>
              <a:pPr>
                <a:defRPr sz="3600">
                  <a:solidFill>
                    <a:srgbClr val="FFFFFF"/>
                  </a:solidFill>
                  <a:latin typeface="Helvetica"/>
                  <a:ea typeface="Helvetica"/>
                  <a:cs typeface="Helvetica"/>
                  <a:sym typeface="Helvetica"/>
                </a:defRPr>
              </a:pPr>
              <a:r>
                <a:t>.</a:t>
              </a:r>
            </a:p>
            <a:p>
              <a:pPr>
                <a:defRPr sz="3600">
                  <a:solidFill>
                    <a:srgbClr val="FFFFFF"/>
                  </a:solidFill>
                  <a:latin typeface="Helvetica"/>
                  <a:ea typeface="Helvetica"/>
                  <a:cs typeface="Helvetica"/>
                  <a:sym typeface="Helvetica"/>
                </a:defRPr>
              </a:pPr>
              <a:r>
                <a:t>.</a:t>
              </a:r>
            </a:p>
          </p:txBody>
        </p:sp>
        <p:sp>
          <p:nvSpPr>
            <p:cNvPr id="274" name="Line"/>
            <p:cNvSpPr/>
            <p:nvPr/>
          </p:nvSpPr>
          <p:spPr>
            <a:xfrm>
              <a:off x="2946189" y="3321984"/>
              <a:ext cx="674524"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75" name="Input Frames"/>
            <p:cNvSpPr txBox="1"/>
            <p:nvPr/>
          </p:nvSpPr>
          <p:spPr>
            <a:xfrm>
              <a:off x="831877" y="1143667"/>
              <a:ext cx="4727776" cy="8010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b="0">
                  <a:solidFill>
                    <a:srgbClr val="FFFFFF"/>
                  </a:solidFill>
                  <a:latin typeface="Damascus Bold"/>
                  <a:ea typeface="Damascus Bold"/>
                  <a:cs typeface="Damascus Bold"/>
                  <a:sym typeface="Damascus Bold"/>
                </a:defRPr>
              </a:lvl1pPr>
            </a:lstStyle>
            <a:p>
              <a:r>
                <a:t>Inception V3 </a:t>
              </a:r>
            </a:p>
          </p:txBody>
        </p:sp>
        <p:sp>
          <p:nvSpPr>
            <p:cNvPr id="276" name="Input Frames"/>
            <p:cNvSpPr txBox="1"/>
            <p:nvPr/>
          </p:nvSpPr>
          <p:spPr>
            <a:xfrm>
              <a:off x="771891" y="74569"/>
              <a:ext cx="4626739" cy="125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b="0" u="sng">
                  <a:solidFill>
                    <a:srgbClr val="F4D062"/>
                  </a:solidFill>
                  <a:latin typeface="Arial Rounded MT Bold"/>
                  <a:ea typeface="Arial Rounded MT Bold"/>
                  <a:cs typeface="Arial Rounded MT Bold"/>
                  <a:sym typeface="Arial Rounded MT Bold"/>
                </a:defRPr>
              </a:lvl1pPr>
            </a:lstStyle>
            <a:p>
              <a:r>
                <a:t>Feature Extraction</a:t>
              </a:r>
            </a:p>
          </p:txBody>
        </p:sp>
        <p:grpSp>
          <p:nvGrpSpPr>
            <p:cNvPr id="282" name="Group"/>
            <p:cNvGrpSpPr/>
            <p:nvPr/>
          </p:nvGrpSpPr>
          <p:grpSpPr>
            <a:xfrm>
              <a:off x="3636502" y="2796292"/>
              <a:ext cx="2074291" cy="1031488"/>
              <a:chOff x="422942" y="-66988"/>
              <a:chExt cx="2074290" cy="1031486"/>
            </a:xfrm>
          </p:grpSpPr>
          <p:grpSp>
            <p:nvGrpSpPr>
              <p:cNvPr id="280" name="Cube 4"/>
              <p:cNvGrpSpPr/>
              <p:nvPr/>
            </p:nvGrpSpPr>
            <p:grpSpPr>
              <a:xfrm>
                <a:off x="422942" y="-18922"/>
                <a:ext cx="2074291" cy="935354"/>
                <a:chOff x="0" y="0"/>
                <a:chExt cx="2074290" cy="935352"/>
              </a:xfrm>
            </p:grpSpPr>
            <p:sp>
              <p:nvSpPr>
                <p:cNvPr id="277" name="Shape"/>
                <p:cNvSpPr/>
                <p:nvPr/>
              </p:nvSpPr>
              <p:spPr>
                <a:xfrm flipH="1">
                  <a:off x="-1" y="0"/>
                  <a:ext cx="2074292" cy="935353"/>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1803" y="0"/>
                      </a:lnTo>
                      <a:lnTo>
                        <a:pt x="21600" y="0"/>
                      </a:lnTo>
                      <a:lnTo>
                        <a:pt x="21600" y="16200"/>
                      </a:lnTo>
                      <a:lnTo>
                        <a:pt x="19797" y="21600"/>
                      </a:lnTo>
                      <a:lnTo>
                        <a:pt x="0" y="21600"/>
                      </a:lnTo>
                      <a:close/>
                    </a:path>
                  </a:pathLst>
                </a:custGeom>
                <a:solidFill>
                  <a:srgbClr val="19C4C1"/>
                </a:solidFill>
                <a:ln w="12700" cap="flat">
                  <a:solidFill>
                    <a:srgbClr val="000000"/>
                  </a:solidFill>
                  <a:prstDash val="solid"/>
                  <a:miter lim="400000"/>
                </a:ln>
                <a:effectLst/>
              </p:spPr>
              <p:txBody>
                <a:bodyPr wrap="square" lIns="0" tIns="0" rIns="0" bIns="0" numCol="1" anchor="ctr">
                  <a:noAutofit/>
                </a:bodyPr>
                <a:lstStyle/>
                <a:p>
                  <a:pPr>
                    <a:defRPr sz="4800" b="0">
                      <a:solidFill>
                        <a:srgbClr val="FFFFFF"/>
                      </a:solidFill>
                      <a:latin typeface="+mn-lt"/>
                      <a:ea typeface="+mn-ea"/>
                      <a:cs typeface="+mn-cs"/>
                      <a:sym typeface="Helvetica Neue Medium"/>
                    </a:defRPr>
                  </a:pPr>
                  <a:endParaRPr/>
                </a:p>
              </p:txBody>
            </p:sp>
            <p:sp>
              <p:nvSpPr>
                <p:cNvPr id="278" name="Shape"/>
                <p:cNvSpPr/>
                <p:nvPr/>
              </p:nvSpPr>
              <p:spPr>
                <a:xfrm flipH="1">
                  <a:off x="0" y="0"/>
                  <a:ext cx="173113" cy="935353"/>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79" name="Shape"/>
                <p:cNvSpPr/>
                <p:nvPr/>
              </p:nvSpPr>
              <p:spPr>
                <a:xfrm flipH="1">
                  <a:off x="-1" y="0"/>
                  <a:ext cx="2074292" cy="233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3" y="0"/>
                      </a:lnTo>
                      <a:lnTo>
                        <a:pt x="21600" y="0"/>
                      </a:lnTo>
                      <a:lnTo>
                        <a:pt x="19797"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281" name="CNN"/>
              <p:cNvSpPr txBox="1"/>
              <p:nvPr/>
            </p:nvSpPr>
            <p:spPr>
              <a:xfrm>
                <a:off x="563892" y="-66989"/>
                <a:ext cx="1792391" cy="10314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Mean Pooling</a:t>
                </a:r>
              </a:p>
            </p:txBody>
          </p:sp>
        </p:grpSp>
        <p:grpSp>
          <p:nvGrpSpPr>
            <p:cNvPr id="288" name="Group"/>
            <p:cNvGrpSpPr/>
            <p:nvPr/>
          </p:nvGrpSpPr>
          <p:grpSpPr>
            <a:xfrm>
              <a:off x="767715" y="4823079"/>
              <a:ext cx="2034509" cy="917415"/>
              <a:chOff x="-1" y="-1"/>
              <a:chExt cx="2034507" cy="917413"/>
            </a:xfrm>
          </p:grpSpPr>
          <p:grpSp>
            <p:nvGrpSpPr>
              <p:cNvPr id="286" name="Cube 4"/>
              <p:cNvGrpSpPr/>
              <p:nvPr/>
            </p:nvGrpSpPr>
            <p:grpSpPr>
              <a:xfrm>
                <a:off x="-2" y="-2"/>
                <a:ext cx="2034509" cy="917415"/>
                <a:chOff x="0" y="0"/>
                <a:chExt cx="2034507" cy="917413"/>
              </a:xfrm>
            </p:grpSpPr>
            <p:sp>
              <p:nvSpPr>
                <p:cNvPr id="283" name="Shape"/>
                <p:cNvSpPr/>
                <p:nvPr/>
              </p:nvSpPr>
              <p:spPr>
                <a:xfrm flipH="1">
                  <a:off x="-1" y="0"/>
                  <a:ext cx="2034509" cy="917414"/>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1803" y="0"/>
                      </a:lnTo>
                      <a:lnTo>
                        <a:pt x="21600" y="0"/>
                      </a:lnTo>
                      <a:lnTo>
                        <a:pt x="21600" y="16200"/>
                      </a:lnTo>
                      <a:lnTo>
                        <a:pt x="19797" y="21600"/>
                      </a:lnTo>
                      <a:lnTo>
                        <a:pt x="0" y="21600"/>
                      </a:lnTo>
                      <a:close/>
                    </a:path>
                  </a:pathLst>
                </a:custGeom>
                <a:solidFill>
                  <a:srgbClr val="19C4C1"/>
                </a:solidFill>
                <a:ln w="12700" cap="flat">
                  <a:solidFill>
                    <a:srgbClr val="000000"/>
                  </a:solidFill>
                  <a:prstDash val="solid"/>
                  <a:miter lim="400000"/>
                </a:ln>
                <a:effectLst/>
              </p:spPr>
              <p:txBody>
                <a:bodyPr wrap="square" lIns="0" tIns="0" rIns="0" bIns="0" numCol="1" anchor="ctr">
                  <a:noAutofit/>
                </a:bodyPr>
                <a:lstStyle/>
                <a:p>
                  <a:pPr>
                    <a:defRPr sz="4800" b="0">
                      <a:solidFill>
                        <a:srgbClr val="FFFFFF"/>
                      </a:solidFill>
                      <a:latin typeface="+mn-lt"/>
                      <a:ea typeface="+mn-ea"/>
                      <a:cs typeface="+mn-cs"/>
                      <a:sym typeface="Helvetica Neue Medium"/>
                    </a:defRPr>
                  </a:pPr>
                  <a:endParaRPr/>
                </a:p>
              </p:txBody>
            </p:sp>
            <p:sp>
              <p:nvSpPr>
                <p:cNvPr id="284" name="Shape"/>
                <p:cNvSpPr/>
                <p:nvPr/>
              </p:nvSpPr>
              <p:spPr>
                <a:xfrm flipH="1">
                  <a:off x="0" y="0"/>
                  <a:ext cx="169793" cy="917414"/>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85" name="Shape"/>
                <p:cNvSpPr/>
                <p:nvPr/>
              </p:nvSpPr>
              <p:spPr>
                <a:xfrm flipH="1">
                  <a:off x="-1" y="0"/>
                  <a:ext cx="2034509" cy="2293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3" y="0"/>
                      </a:lnTo>
                      <a:lnTo>
                        <a:pt x="21600" y="0"/>
                      </a:lnTo>
                      <a:lnTo>
                        <a:pt x="19797"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287" name="CNN"/>
              <p:cNvSpPr txBox="1"/>
              <p:nvPr/>
            </p:nvSpPr>
            <p:spPr>
              <a:xfrm>
                <a:off x="416528" y="181117"/>
                <a:ext cx="1201446" cy="5551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CNN</a:t>
                </a:r>
              </a:p>
            </p:txBody>
          </p:sp>
        </p:grpSp>
        <p:sp>
          <p:nvSpPr>
            <p:cNvPr id="289" name="Line"/>
            <p:cNvSpPr/>
            <p:nvPr/>
          </p:nvSpPr>
          <p:spPr>
            <a:xfrm>
              <a:off x="0" y="5281785"/>
              <a:ext cx="674522"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290" name="Line"/>
            <p:cNvSpPr/>
            <p:nvPr/>
          </p:nvSpPr>
          <p:spPr>
            <a:xfrm>
              <a:off x="2895416" y="5281785"/>
              <a:ext cx="674525"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296" name="Group"/>
            <p:cNvGrpSpPr/>
            <p:nvPr/>
          </p:nvGrpSpPr>
          <p:grpSpPr>
            <a:xfrm>
              <a:off x="3585730" y="4756093"/>
              <a:ext cx="2074291" cy="1031488"/>
              <a:chOff x="422942" y="-66988"/>
              <a:chExt cx="2074290" cy="1031486"/>
            </a:xfrm>
          </p:grpSpPr>
          <p:grpSp>
            <p:nvGrpSpPr>
              <p:cNvPr id="294" name="Cube 4"/>
              <p:cNvGrpSpPr/>
              <p:nvPr/>
            </p:nvGrpSpPr>
            <p:grpSpPr>
              <a:xfrm>
                <a:off x="422942" y="-18922"/>
                <a:ext cx="2074291" cy="935354"/>
                <a:chOff x="0" y="0"/>
                <a:chExt cx="2074290" cy="935352"/>
              </a:xfrm>
            </p:grpSpPr>
            <p:sp>
              <p:nvSpPr>
                <p:cNvPr id="291" name="Shape"/>
                <p:cNvSpPr/>
                <p:nvPr/>
              </p:nvSpPr>
              <p:spPr>
                <a:xfrm flipH="1">
                  <a:off x="-1" y="0"/>
                  <a:ext cx="2074292" cy="935353"/>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1803" y="0"/>
                      </a:lnTo>
                      <a:lnTo>
                        <a:pt x="21600" y="0"/>
                      </a:lnTo>
                      <a:lnTo>
                        <a:pt x="21600" y="16200"/>
                      </a:lnTo>
                      <a:lnTo>
                        <a:pt x="19797" y="21600"/>
                      </a:lnTo>
                      <a:lnTo>
                        <a:pt x="0" y="21600"/>
                      </a:lnTo>
                      <a:close/>
                    </a:path>
                  </a:pathLst>
                </a:custGeom>
                <a:solidFill>
                  <a:srgbClr val="19C4C1"/>
                </a:solidFill>
                <a:ln w="12700" cap="flat">
                  <a:solidFill>
                    <a:srgbClr val="000000"/>
                  </a:solidFill>
                  <a:prstDash val="solid"/>
                  <a:miter lim="400000"/>
                </a:ln>
                <a:effectLst/>
              </p:spPr>
              <p:txBody>
                <a:bodyPr wrap="square" lIns="0" tIns="0" rIns="0" bIns="0" numCol="1" anchor="ctr">
                  <a:noAutofit/>
                </a:bodyPr>
                <a:lstStyle/>
                <a:p>
                  <a:pPr>
                    <a:defRPr sz="4800" b="0">
                      <a:solidFill>
                        <a:srgbClr val="FFFFFF"/>
                      </a:solidFill>
                      <a:latin typeface="+mn-lt"/>
                      <a:ea typeface="+mn-ea"/>
                      <a:cs typeface="+mn-cs"/>
                      <a:sym typeface="Helvetica Neue Medium"/>
                    </a:defRPr>
                  </a:pPr>
                  <a:endParaRPr/>
                </a:p>
              </p:txBody>
            </p:sp>
            <p:sp>
              <p:nvSpPr>
                <p:cNvPr id="292" name="Shape"/>
                <p:cNvSpPr/>
                <p:nvPr/>
              </p:nvSpPr>
              <p:spPr>
                <a:xfrm flipH="1">
                  <a:off x="0" y="0"/>
                  <a:ext cx="173113" cy="935353"/>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93" name="Shape"/>
                <p:cNvSpPr/>
                <p:nvPr/>
              </p:nvSpPr>
              <p:spPr>
                <a:xfrm flipH="1">
                  <a:off x="-1" y="0"/>
                  <a:ext cx="2074292" cy="233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3" y="0"/>
                      </a:lnTo>
                      <a:lnTo>
                        <a:pt x="21600" y="0"/>
                      </a:lnTo>
                      <a:lnTo>
                        <a:pt x="19797"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295" name="CNN"/>
              <p:cNvSpPr txBox="1"/>
              <p:nvPr/>
            </p:nvSpPr>
            <p:spPr>
              <a:xfrm>
                <a:off x="563892" y="-66989"/>
                <a:ext cx="1792391" cy="10314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Mean Pooling</a:t>
                </a:r>
              </a:p>
            </p:txBody>
          </p:sp>
        </p:grpSp>
        <p:grpSp>
          <p:nvGrpSpPr>
            <p:cNvPr id="302" name="Group"/>
            <p:cNvGrpSpPr/>
            <p:nvPr/>
          </p:nvGrpSpPr>
          <p:grpSpPr>
            <a:xfrm>
              <a:off x="816932" y="8430022"/>
              <a:ext cx="2034509" cy="917415"/>
              <a:chOff x="-1" y="-1"/>
              <a:chExt cx="2034507" cy="917413"/>
            </a:xfrm>
          </p:grpSpPr>
          <p:grpSp>
            <p:nvGrpSpPr>
              <p:cNvPr id="300" name="Cube 4"/>
              <p:cNvGrpSpPr/>
              <p:nvPr/>
            </p:nvGrpSpPr>
            <p:grpSpPr>
              <a:xfrm>
                <a:off x="-2" y="-2"/>
                <a:ext cx="2034509" cy="917415"/>
                <a:chOff x="0" y="0"/>
                <a:chExt cx="2034507" cy="917413"/>
              </a:xfrm>
            </p:grpSpPr>
            <p:sp>
              <p:nvSpPr>
                <p:cNvPr id="297" name="Shape"/>
                <p:cNvSpPr/>
                <p:nvPr/>
              </p:nvSpPr>
              <p:spPr>
                <a:xfrm flipH="1">
                  <a:off x="-1" y="0"/>
                  <a:ext cx="2034509" cy="917414"/>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1803" y="0"/>
                      </a:lnTo>
                      <a:lnTo>
                        <a:pt x="21600" y="0"/>
                      </a:lnTo>
                      <a:lnTo>
                        <a:pt x="21600" y="16200"/>
                      </a:lnTo>
                      <a:lnTo>
                        <a:pt x="19797" y="21600"/>
                      </a:lnTo>
                      <a:lnTo>
                        <a:pt x="0" y="21600"/>
                      </a:lnTo>
                      <a:close/>
                    </a:path>
                  </a:pathLst>
                </a:custGeom>
                <a:solidFill>
                  <a:srgbClr val="19C4C1"/>
                </a:solidFill>
                <a:ln w="12700" cap="flat">
                  <a:solidFill>
                    <a:srgbClr val="000000"/>
                  </a:solidFill>
                  <a:prstDash val="solid"/>
                  <a:miter lim="400000"/>
                </a:ln>
                <a:effectLst/>
              </p:spPr>
              <p:txBody>
                <a:bodyPr wrap="square" lIns="0" tIns="0" rIns="0" bIns="0" numCol="1" anchor="ctr">
                  <a:noAutofit/>
                </a:bodyPr>
                <a:lstStyle/>
                <a:p>
                  <a:pPr>
                    <a:defRPr sz="4800" b="0">
                      <a:solidFill>
                        <a:srgbClr val="FFFFFF"/>
                      </a:solidFill>
                      <a:latin typeface="+mn-lt"/>
                      <a:ea typeface="+mn-ea"/>
                      <a:cs typeface="+mn-cs"/>
                      <a:sym typeface="Helvetica Neue Medium"/>
                    </a:defRPr>
                  </a:pPr>
                  <a:endParaRPr/>
                </a:p>
              </p:txBody>
            </p:sp>
            <p:sp>
              <p:nvSpPr>
                <p:cNvPr id="298" name="Shape"/>
                <p:cNvSpPr/>
                <p:nvPr/>
              </p:nvSpPr>
              <p:spPr>
                <a:xfrm flipH="1">
                  <a:off x="0" y="0"/>
                  <a:ext cx="169793" cy="917414"/>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299" name="Shape"/>
                <p:cNvSpPr/>
                <p:nvPr/>
              </p:nvSpPr>
              <p:spPr>
                <a:xfrm flipH="1">
                  <a:off x="-1" y="0"/>
                  <a:ext cx="2034509" cy="2293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3" y="0"/>
                      </a:lnTo>
                      <a:lnTo>
                        <a:pt x="21600" y="0"/>
                      </a:lnTo>
                      <a:lnTo>
                        <a:pt x="19797"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301" name="CNN"/>
              <p:cNvSpPr txBox="1"/>
              <p:nvPr/>
            </p:nvSpPr>
            <p:spPr>
              <a:xfrm>
                <a:off x="416528" y="181117"/>
                <a:ext cx="1201446" cy="5551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CNN</a:t>
                </a:r>
              </a:p>
            </p:txBody>
          </p:sp>
        </p:grpSp>
        <p:sp>
          <p:nvSpPr>
            <p:cNvPr id="303" name="Line"/>
            <p:cNvSpPr/>
            <p:nvPr/>
          </p:nvSpPr>
          <p:spPr>
            <a:xfrm>
              <a:off x="49217" y="8888728"/>
              <a:ext cx="674523"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04" name="Line"/>
            <p:cNvSpPr/>
            <p:nvPr/>
          </p:nvSpPr>
          <p:spPr>
            <a:xfrm>
              <a:off x="2944633" y="8888728"/>
              <a:ext cx="674525"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310" name="Group"/>
            <p:cNvGrpSpPr/>
            <p:nvPr/>
          </p:nvGrpSpPr>
          <p:grpSpPr>
            <a:xfrm>
              <a:off x="3634947" y="8363036"/>
              <a:ext cx="2074291" cy="1031488"/>
              <a:chOff x="422942" y="-66988"/>
              <a:chExt cx="2074290" cy="1031486"/>
            </a:xfrm>
          </p:grpSpPr>
          <p:grpSp>
            <p:nvGrpSpPr>
              <p:cNvPr id="308" name="Cube 4"/>
              <p:cNvGrpSpPr/>
              <p:nvPr/>
            </p:nvGrpSpPr>
            <p:grpSpPr>
              <a:xfrm>
                <a:off x="422942" y="-18922"/>
                <a:ext cx="2074291" cy="935354"/>
                <a:chOff x="0" y="0"/>
                <a:chExt cx="2074290" cy="935352"/>
              </a:xfrm>
            </p:grpSpPr>
            <p:sp>
              <p:nvSpPr>
                <p:cNvPr id="305" name="Shape"/>
                <p:cNvSpPr/>
                <p:nvPr/>
              </p:nvSpPr>
              <p:spPr>
                <a:xfrm flipH="1">
                  <a:off x="-1" y="0"/>
                  <a:ext cx="2074292" cy="935353"/>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1803" y="0"/>
                      </a:lnTo>
                      <a:lnTo>
                        <a:pt x="21600" y="0"/>
                      </a:lnTo>
                      <a:lnTo>
                        <a:pt x="21600" y="16200"/>
                      </a:lnTo>
                      <a:lnTo>
                        <a:pt x="19797" y="21600"/>
                      </a:lnTo>
                      <a:lnTo>
                        <a:pt x="0" y="21600"/>
                      </a:lnTo>
                      <a:close/>
                    </a:path>
                  </a:pathLst>
                </a:custGeom>
                <a:solidFill>
                  <a:srgbClr val="19C4C1"/>
                </a:solidFill>
                <a:ln w="12700" cap="flat">
                  <a:solidFill>
                    <a:srgbClr val="000000"/>
                  </a:solidFill>
                  <a:prstDash val="solid"/>
                  <a:miter lim="400000"/>
                </a:ln>
                <a:effectLst/>
              </p:spPr>
              <p:txBody>
                <a:bodyPr wrap="square" lIns="0" tIns="0" rIns="0" bIns="0" numCol="1" anchor="ctr">
                  <a:noAutofit/>
                </a:bodyPr>
                <a:lstStyle/>
                <a:p>
                  <a:pPr>
                    <a:defRPr sz="4800" b="0">
                      <a:solidFill>
                        <a:srgbClr val="FFFFFF"/>
                      </a:solidFill>
                      <a:latin typeface="+mn-lt"/>
                      <a:ea typeface="+mn-ea"/>
                      <a:cs typeface="+mn-cs"/>
                      <a:sym typeface="Helvetica Neue Medium"/>
                    </a:defRPr>
                  </a:pPr>
                  <a:endParaRPr/>
                </a:p>
              </p:txBody>
            </p:sp>
            <p:sp>
              <p:nvSpPr>
                <p:cNvPr id="306" name="Shape"/>
                <p:cNvSpPr/>
                <p:nvPr/>
              </p:nvSpPr>
              <p:spPr>
                <a:xfrm flipH="1">
                  <a:off x="0" y="0"/>
                  <a:ext cx="173113" cy="935353"/>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07" name="Shape"/>
                <p:cNvSpPr/>
                <p:nvPr/>
              </p:nvSpPr>
              <p:spPr>
                <a:xfrm flipH="1">
                  <a:off x="-1" y="0"/>
                  <a:ext cx="2074292" cy="233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3" y="0"/>
                      </a:lnTo>
                      <a:lnTo>
                        <a:pt x="21600" y="0"/>
                      </a:lnTo>
                      <a:lnTo>
                        <a:pt x="19797"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309" name="CNN"/>
              <p:cNvSpPr txBox="1"/>
              <p:nvPr/>
            </p:nvSpPr>
            <p:spPr>
              <a:xfrm>
                <a:off x="563892" y="-66989"/>
                <a:ext cx="1792391" cy="10314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Mean Pooling</a:t>
                </a:r>
              </a:p>
            </p:txBody>
          </p:sp>
        </p:grpSp>
        <p:grpSp>
          <p:nvGrpSpPr>
            <p:cNvPr id="316" name="Group"/>
            <p:cNvGrpSpPr/>
            <p:nvPr/>
          </p:nvGrpSpPr>
          <p:grpSpPr>
            <a:xfrm>
              <a:off x="818489" y="10282416"/>
              <a:ext cx="2034509" cy="917415"/>
              <a:chOff x="-1" y="-1"/>
              <a:chExt cx="2034507" cy="917413"/>
            </a:xfrm>
          </p:grpSpPr>
          <p:grpSp>
            <p:nvGrpSpPr>
              <p:cNvPr id="314" name="Cube 4"/>
              <p:cNvGrpSpPr/>
              <p:nvPr/>
            </p:nvGrpSpPr>
            <p:grpSpPr>
              <a:xfrm>
                <a:off x="-2" y="-2"/>
                <a:ext cx="2034509" cy="917415"/>
                <a:chOff x="0" y="0"/>
                <a:chExt cx="2034507" cy="917413"/>
              </a:xfrm>
            </p:grpSpPr>
            <p:sp>
              <p:nvSpPr>
                <p:cNvPr id="311" name="Shape"/>
                <p:cNvSpPr/>
                <p:nvPr/>
              </p:nvSpPr>
              <p:spPr>
                <a:xfrm flipH="1">
                  <a:off x="-1" y="0"/>
                  <a:ext cx="2034509" cy="917414"/>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1803" y="0"/>
                      </a:lnTo>
                      <a:lnTo>
                        <a:pt x="21600" y="0"/>
                      </a:lnTo>
                      <a:lnTo>
                        <a:pt x="21600" y="16200"/>
                      </a:lnTo>
                      <a:lnTo>
                        <a:pt x="19797" y="21600"/>
                      </a:lnTo>
                      <a:lnTo>
                        <a:pt x="0" y="21600"/>
                      </a:lnTo>
                      <a:close/>
                    </a:path>
                  </a:pathLst>
                </a:custGeom>
                <a:solidFill>
                  <a:srgbClr val="19C4C1"/>
                </a:solidFill>
                <a:ln w="12700" cap="flat">
                  <a:solidFill>
                    <a:srgbClr val="000000"/>
                  </a:solidFill>
                  <a:prstDash val="solid"/>
                  <a:miter lim="400000"/>
                </a:ln>
                <a:effectLst/>
              </p:spPr>
              <p:txBody>
                <a:bodyPr wrap="square" lIns="0" tIns="0" rIns="0" bIns="0" numCol="1" anchor="ctr">
                  <a:noAutofit/>
                </a:bodyPr>
                <a:lstStyle/>
                <a:p>
                  <a:pPr>
                    <a:defRPr sz="4800" b="0">
                      <a:solidFill>
                        <a:srgbClr val="FFFFFF"/>
                      </a:solidFill>
                      <a:latin typeface="+mn-lt"/>
                      <a:ea typeface="+mn-ea"/>
                      <a:cs typeface="+mn-cs"/>
                      <a:sym typeface="Helvetica Neue Medium"/>
                    </a:defRPr>
                  </a:pPr>
                  <a:endParaRPr/>
                </a:p>
              </p:txBody>
            </p:sp>
            <p:sp>
              <p:nvSpPr>
                <p:cNvPr id="312" name="Shape"/>
                <p:cNvSpPr/>
                <p:nvPr/>
              </p:nvSpPr>
              <p:spPr>
                <a:xfrm flipH="1">
                  <a:off x="0" y="0"/>
                  <a:ext cx="169793" cy="917414"/>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13" name="Shape"/>
                <p:cNvSpPr/>
                <p:nvPr/>
              </p:nvSpPr>
              <p:spPr>
                <a:xfrm flipH="1">
                  <a:off x="-1" y="0"/>
                  <a:ext cx="2034509" cy="2293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3" y="0"/>
                      </a:lnTo>
                      <a:lnTo>
                        <a:pt x="21600" y="0"/>
                      </a:lnTo>
                      <a:lnTo>
                        <a:pt x="19797"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315" name="CNN"/>
              <p:cNvSpPr txBox="1"/>
              <p:nvPr/>
            </p:nvSpPr>
            <p:spPr>
              <a:xfrm>
                <a:off x="416528" y="181117"/>
                <a:ext cx="1201446" cy="5551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CNN</a:t>
                </a:r>
              </a:p>
            </p:txBody>
          </p:sp>
        </p:grpSp>
        <p:sp>
          <p:nvSpPr>
            <p:cNvPr id="317" name="Line"/>
            <p:cNvSpPr/>
            <p:nvPr/>
          </p:nvSpPr>
          <p:spPr>
            <a:xfrm>
              <a:off x="50773" y="10741122"/>
              <a:ext cx="674523"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18" name="Line"/>
            <p:cNvSpPr/>
            <p:nvPr/>
          </p:nvSpPr>
          <p:spPr>
            <a:xfrm>
              <a:off x="2946190" y="10741122"/>
              <a:ext cx="674524"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324" name="Group"/>
            <p:cNvGrpSpPr/>
            <p:nvPr/>
          </p:nvGrpSpPr>
          <p:grpSpPr>
            <a:xfrm>
              <a:off x="3636503" y="10215430"/>
              <a:ext cx="2074292" cy="1031488"/>
              <a:chOff x="422942" y="-66988"/>
              <a:chExt cx="2074290" cy="1031486"/>
            </a:xfrm>
          </p:grpSpPr>
          <p:grpSp>
            <p:nvGrpSpPr>
              <p:cNvPr id="322" name="Cube 4"/>
              <p:cNvGrpSpPr/>
              <p:nvPr/>
            </p:nvGrpSpPr>
            <p:grpSpPr>
              <a:xfrm>
                <a:off x="422942" y="-18922"/>
                <a:ext cx="2074291" cy="935354"/>
                <a:chOff x="0" y="0"/>
                <a:chExt cx="2074290" cy="935352"/>
              </a:xfrm>
            </p:grpSpPr>
            <p:sp>
              <p:nvSpPr>
                <p:cNvPr id="319" name="Shape"/>
                <p:cNvSpPr/>
                <p:nvPr/>
              </p:nvSpPr>
              <p:spPr>
                <a:xfrm flipH="1">
                  <a:off x="-1" y="0"/>
                  <a:ext cx="2074292" cy="935353"/>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1803" y="0"/>
                      </a:lnTo>
                      <a:lnTo>
                        <a:pt x="21600" y="0"/>
                      </a:lnTo>
                      <a:lnTo>
                        <a:pt x="21600" y="16200"/>
                      </a:lnTo>
                      <a:lnTo>
                        <a:pt x="19797" y="21600"/>
                      </a:lnTo>
                      <a:lnTo>
                        <a:pt x="0" y="21600"/>
                      </a:lnTo>
                      <a:close/>
                    </a:path>
                  </a:pathLst>
                </a:custGeom>
                <a:solidFill>
                  <a:srgbClr val="19C4C1"/>
                </a:solidFill>
                <a:ln w="12700" cap="flat">
                  <a:solidFill>
                    <a:srgbClr val="000000"/>
                  </a:solidFill>
                  <a:prstDash val="solid"/>
                  <a:miter lim="400000"/>
                </a:ln>
                <a:effectLst/>
              </p:spPr>
              <p:txBody>
                <a:bodyPr wrap="square" lIns="0" tIns="0" rIns="0" bIns="0" numCol="1" anchor="ctr">
                  <a:noAutofit/>
                </a:bodyPr>
                <a:lstStyle/>
                <a:p>
                  <a:pPr>
                    <a:defRPr sz="4800" b="0">
                      <a:solidFill>
                        <a:srgbClr val="FFFFFF"/>
                      </a:solidFill>
                      <a:latin typeface="+mn-lt"/>
                      <a:ea typeface="+mn-ea"/>
                      <a:cs typeface="+mn-cs"/>
                      <a:sym typeface="Helvetica Neue Medium"/>
                    </a:defRPr>
                  </a:pPr>
                  <a:endParaRPr/>
                </a:p>
              </p:txBody>
            </p:sp>
            <p:sp>
              <p:nvSpPr>
                <p:cNvPr id="320" name="Shape"/>
                <p:cNvSpPr/>
                <p:nvPr/>
              </p:nvSpPr>
              <p:spPr>
                <a:xfrm flipH="1">
                  <a:off x="0" y="0"/>
                  <a:ext cx="173113" cy="935353"/>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21" name="Shape"/>
                <p:cNvSpPr/>
                <p:nvPr/>
              </p:nvSpPr>
              <p:spPr>
                <a:xfrm flipH="1">
                  <a:off x="-1" y="0"/>
                  <a:ext cx="2074292" cy="23384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03" y="0"/>
                      </a:lnTo>
                      <a:lnTo>
                        <a:pt x="21600" y="0"/>
                      </a:lnTo>
                      <a:lnTo>
                        <a:pt x="19797"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323" name="CNN"/>
              <p:cNvSpPr txBox="1"/>
              <p:nvPr/>
            </p:nvSpPr>
            <p:spPr>
              <a:xfrm>
                <a:off x="563892" y="-66989"/>
                <a:ext cx="1792391" cy="10314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Mean Pooling</a:t>
                </a:r>
              </a:p>
            </p:txBody>
          </p:sp>
        </p:grpSp>
      </p:grpSp>
      <p:grpSp>
        <p:nvGrpSpPr>
          <p:cNvPr id="335" name="Group"/>
          <p:cNvGrpSpPr/>
          <p:nvPr/>
        </p:nvGrpSpPr>
        <p:grpSpPr>
          <a:xfrm>
            <a:off x="20889436" y="3900280"/>
            <a:ext cx="1521656" cy="8032827"/>
            <a:chOff x="0" y="0"/>
            <a:chExt cx="1521654" cy="8032825"/>
          </a:xfrm>
        </p:grpSpPr>
        <p:sp>
          <p:nvSpPr>
            <p:cNvPr id="326" name="1"/>
            <p:cNvSpPr txBox="1"/>
            <p:nvPr/>
          </p:nvSpPr>
          <p:spPr>
            <a:xfrm>
              <a:off x="955710" y="0"/>
              <a:ext cx="565945" cy="771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400">
                  <a:solidFill>
                    <a:srgbClr val="F4D062"/>
                  </a:solidFill>
                </a:defRPr>
              </a:pPr>
              <a:r>
                <a:t>1</a:t>
              </a:r>
              <a:r>
                <a:rPr sz="3200" b="0">
                  <a:latin typeface="Helvetica"/>
                  <a:ea typeface="Helvetica"/>
                  <a:cs typeface="Helvetica"/>
                  <a:sym typeface="Helvetica"/>
                </a:rPr>
                <a:t> </a:t>
              </a:r>
            </a:p>
          </p:txBody>
        </p:sp>
        <p:sp>
          <p:nvSpPr>
            <p:cNvPr id="327" name="1"/>
            <p:cNvSpPr txBox="1"/>
            <p:nvPr/>
          </p:nvSpPr>
          <p:spPr>
            <a:xfrm>
              <a:off x="955710" y="1795719"/>
              <a:ext cx="565945" cy="7711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400">
                  <a:solidFill>
                    <a:srgbClr val="F4D062"/>
                  </a:solidFill>
                </a:defRPr>
              </a:pPr>
              <a:r>
                <a:t>1</a:t>
              </a:r>
              <a:r>
                <a:rPr sz="3200" b="0">
                  <a:latin typeface="Helvetica"/>
                  <a:ea typeface="Helvetica"/>
                  <a:cs typeface="Helvetica"/>
                  <a:sym typeface="Helvetica"/>
                </a:rPr>
                <a:t> </a:t>
              </a:r>
            </a:p>
          </p:txBody>
        </p:sp>
        <p:sp>
          <p:nvSpPr>
            <p:cNvPr id="328" name="2"/>
            <p:cNvSpPr txBox="1"/>
            <p:nvPr/>
          </p:nvSpPr>
          <p:spPr>
            <a:xfrm>
              <a:off x="955710" y="5459337"/>
              <a:ext cx="565945" cy="7711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400">
                  <a:solidFill>
                    <a:srgbClr val="F4D062"/>
                  </a:solidFill>
                </a:defRPr>
              </a:pPr>
              <a:r>
                <a:t>2</a:t>
              </a:r>
              <a:r>
                <a:rPr sz="3200" b="0">
                  <a:latin typeface="Helvetica"/>
                  <a:ea typeface="Helvetica"/>
                  <a:cs typeface="Helvetica"/>
                  <a:sym typeface="Helvetica"/>
                </a:rPr>
                <a:t> </a:t>
              </a:r>
            </a:p>
          </p:txBody>
        </p:sp>
        <p:sp>
          <p:nvSpPr>
            <p:cNvPr id="329" name="2"/>
            <p:cNvSpPr txBox="1"/>
            <p:nvPr/>
          </p:nvSpPr>
          <p:spPr>
            <a:xfrm>
              <a:off x="955710" y="7261635"/>
              <a:ext cx="565945" cy="7711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4400">
                  <a:solidFill>
                    <a:srgbClr val="F4D062"/>
                  </a:solidFill>
                </a:defRPr>
              </a:pPr>
              <a:r>
                <a:t>2</a:t>
              </a:r>
              <a:r>
                <a:rPr sz="3200" b="0">
                  <a:latin typeface="Helvetica"/>
                  <a:ea typeface="Helvetica"/>
                  <a:cs typeface="Helvetica"/>
                  <a:sym typeface="Helvetica"/>
                </a:rPr>
                <a:t> </a:t>
              </a:r>
            </a:p>
          </p:txBody>
        </p:sp>
        <p:sp>
          <p:nvSpPr>
            <p:cNvPr id="330" name="Line"/>
            <p:cNvSpPr/>
            <p:nvPr/>
          </p:nvSpPr>
          <p:spPr>
            <a:xfrm>
              <a:off x="0" y="385594"/>
              <a:ext cx="702511"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1" name="Line"/>
            <p:cNvSpPr/>
            <p:nvPr/>
          </p:nvSpPr>
          <p:spPr>
            <a:xfrm>
              <a:off x="0" y="2207567"/>
              <a:ext cx="702511"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2" name="Line"/>
            <p:cNvSpPr/>
            <p:nvPr/>
          </p:nvSpPr>
          <p:spPr>
            <a:xfrm>
              <a:off x="0" y="5844931"/>
              <a:ext cx="702511"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3" name="Line"/>
            <p:cNvSpPr/>
            <p:nvPr/>
          </p:nvSpPr>
          <p:spPr>
            <a:xfrm>
              <a:off x="20167" y="7670193"/>
              <a:ext cx="702513"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34" name=".…"/>
            <p:cNvSpPr txBox="1"/>
            <p:nvPr/>
          </p:nvSpPr>
          <p:spPr>
            <a:xfrm>
              <a:off x="1024956" y="3110119"/>
              <a:ext cx="427453" cy="18753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3600">
                  <a:solidFill>
                    <a:srgbClr val="FFFFFF"/>
                  </a:solidFill>
                  <a:latin typeface="Helvetica"/>
                  <a:ea typeface="Helvetica"/>
                  <a:cs typeface="Helvetica"/>
                  <a:sym typeface="Helvetica"/>
                </a:defRPr>
              </a:pPr>
              <a:r>
                <a:t>.</a:t>
              </a:r>
            </a:p>
            <a:p>
              <a:pPr>
                <a:defRPr sz="3600">
                  <a:solidFill>
                    <a:srgbClr val="FFFFFF"/>
                  </a:solidFill>
                  <a:latin typeface="Helvetica"/>
                  <a:ea typeface="Helvetica"/>
                  <a:cs typeface="Helvetica"/>
                  <a:sym typeface="Helvetica"/>
                </a:defRPr>
              </a:pPr>
              <a:r>
                <a:t>.</a:t>
              </a:r>
            </a:p>
            <a:p>
              <a:pPr>
                <a:defRPr sz="3600">
                  <a:solidFill>
                    <a:srgbClr val="FFFFFF"/>
                  </a:solidFill>
                  <a:latin typeface="Helvetica"/>
                  <a:ea typeface="Helvetica"/>
                  <a:cs typeface="Helvetica"/>
                  <a:sym typeface="Helvetica"/>
                </a:defRPr>
              </a:pPr>
              <a:r>
                <a:t>.</a:t>
              </a:r>
            </a:p>
          </p:txBody>
        </p:sp>
      </p:grpSp>
      <p:grpSp>
        <p:nvGrpSpPr>
          <p:cNvPr id="378" name="Group"/>
          <p:cNvGrpSpPr/>
          <p:nvPr/>
        </p:nvGrpSpPr>
        <p:grpSpPr>
          <a:xfrm>
            <a:off x="11772509" y="832319"/>
            <a:ext cx="5925790" cy="11759659"/>
            <a:chOff x="0" y="0"/>
            <a:chExt cx="5925789" cy="11759658"/>
          </a:xfrm>
        </p:grpSpPr>
        <p:sp>
          <p:nvSpPr>
            <p:cNvPr id="336" name="Line"/>
            <p:cNvSpPr/>
            <p:nvPr/>
          </p:nvSpPr>
          <p:spPr>
            <a:xfrm flipH="1">
              <a:off x="2111310" y="9334733"/>
              <a:ext cx="2" cy="1078049"/>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344" name="Bevel 3"/>
            <p:cNvGrpSpPr/>
            <p:nvPr/>
          </p:nvGrpSpPr>
          <p:grpSpPr>
            <a:xfrm>
              <a:off x="1057734" y="2833240"/>
              <a:ext cx="2099428" cy="998209"/>
              <a:chOff x="-1" y="-1"/>
              <a:chExt cx="2099426" cy="998207"/>
            </a:xfrm>
          </p:grpSpPr>
          <p:grpSp>
            <p:nvGrpSpPr>
              <p:cNvPr id="339" name="Rectangle"/>
              <p:cNvGrpSpPr/>
              <p:nvPr/>
            </p:nvGrpSpPr>
            <p:grpSpPr>
              <a:xfrm>
                <a:off x="-1" y="-2"/>
                <a:ext cx="2099426" cy="998209"/>
                <a:chOff x="0" y="0"/>
                <a:chExt cx="2099424" cy="998207"/>
              </a:xfrm>
            </p:grpSpPr>
            <p:sp>
              <p:nvSpPr>
                <p:cNvPr id="337" name="Rectangle"/>
                <p:cNvSpPr/>
                <p:nvPr/>
              </p:nvSpPr>
              <p:spPr>
                <a:xfrm>
                  <a:off x="0" y="0"/>
                  <a:ext cx="2099425" cy="998208"/>
                </a:xfrm>
                <a:prstGeom prst="rect">
                  <a:avLst/>
                </a:prstGeom>
                <a:solidFill>
                  <a:srgbClr val="F24D28"/>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38" name="LSTM"/>
                <p:cNvSpPr txBox="1"/>
                <p:nvPr/>
              </p:nvSpPr>
              <p:spPr>
                <a:xfrm>
                  <a:off x="0" y="197071"/>
                  <a:ext cx="2099425" cy="6040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LSTM</a:t>
                  </a:r>
                </a:p>
              </p:txBody>
            </p:sp>
          </p:grpSp>
          <p:sp>
            <p:nvSpPr>
              <p:cNvPr id="340" name="Shape"/>
              <p:cNvSpPr/>
              <p:nvPr/>
            </p:nvSpPr>
            <p:spPr>
              <a:xfrm>
                <a:off x="-2" y="-2"/>
                <a:ext cx="2099428" cy="1247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316" y="21600"/>
                    </a:lnTo>
                    <a:lnTo>
                      <a:pt x="1284"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41" name="Shape"/>
              <p:cNvSpPr/>
              <p:nvPr/>
            </p:nvSpPr>
            <p:spPr>
              <a:xfrm>
                <a:off x="-2" y="873428"/>
                <a:ext cx="2099428" cy="124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84" y="0"/>
                    </a:lnTo>
                    <a:lnTo>
                      <a:pt x="20316" y="0"/>
                    </a:lnTo>
                    <a:lnTo>
                      <a:pt x="2160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42" name="Shape"/>
              <p:cNvSpPr/>
              <p:nvPr/>
            </p:nvSpPr>
            <p:spPr>
              <a:xfrm>
                <a:off x="-2" y="-2"/>
                <a:ext cx="124779" cy="9982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700"/>
                    </a:lnTo>
                    <a:lnTo>
                      <a:pt x="21600" y="18900"/>
                    </a:lnTo>
                    <a:lnTo>
                      <a:pt x="0" y="21600"/>
                    </a:lnTo>
                    <a:close/>
                  </a:path>
                </a:pathLst>
              </a:custGeom>
              <a:solidFill>
                <a:srgbClr val="FFFFFF">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43" name="Shape"/>
              <p:cNvSpPr/>
              <p:nvPr/>
            </p:nvSpPr>
            <p:spPr>
              <a:xfrm>
                <a:off x="1974646" y="-2"/>
                <a:ext cx="124780" cy="9982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8900"/>
                    </a:lnTo>
                    <a:lnTo>
                      <a:pt x="0" y="2700"/>
                    </a:lnTo>
                    <a:close/>
                  </a:path>
                </a:pathLst>
              </a:custGeom>
              <a:solidFill>
                <a:srgbClr val="000000">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grpSp>
          <p:nvGrpSpPr>
            <p:cNvPr id="352" name="Bevel 3"/>
            <p:cNvGrpSpPr/>
            <p:nvPr/>
          </p:nvGrpSpPr>
          <p:grpSpPr>
            <a:xfrm>
              <a:off x="1085265" y="4772733"/>
              <a:ext cx="2099428" cy="998209"/>
              <a:chOff x="-1" y="-1"/>
              <a:chExt cx="2099426" cy="998207"/>
            </a:xfrm>
          </p:grpSpPr>
          <p:grpSp>
            <p:nvGrpSpPr>
              <p:cNvPr id="347" name="Rectangle"/>
              <p:cNvGrpSpPr/>
              <p:nvPr/>
            </p:nvGrpSpPr>
            <p:grpSpPr>
              <a:xfrm>
                <a:off x="-1" y="-2"/>
                <a:ext cx="2099426" cy="998209"/>
                <a:chOff x="0" y="0"/>
                <a:chExt cx="2099424" cy="998207"/>
              </a:xfrm>
            </p:grpSpPr>
            <p:sp>
              <p:nvSpPr>
                <p:cNvPr id="345" name="Rectangle"/>
                <p:cNvSpPr/>
                <p:nvPr/>
              </p:nvSpPr>
              <p:spPr>
                <a:xfrm>
                  <a:off x="0" y="0"/>
                  <a:ext cx="2099425" cy="998208"/>
                </a:xfrm>
                <a:prstGeom prst="rect">
                  <a:avLst/>
                </a:prstGeom>
                <a:solidFill>
                  <a:srgbClr val="F24D28"/>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46" name="LSTM"/>
                <p:cNvSpPr txBox="1"/>
                <p:nvPr/>
              </p:nvSpPr>
              <p:spPr>
                <a:xfrm>
                  <a:off x="0" y="197071"/>
                  <a:ext cx="2099425" cy="6040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LSTM</a:t>
                  </a:r>
                </a:p>
              </p:txBody>
            </p:sp>
          </p:grpSp>
          <p:sp>
            <p:nvSpPr>
              <p:cNvPr id="348" name="Shape"/>
              <p:cNvSpPr/>
              <p:nvPr/>
            </p:nvSpPr>
            <p:spPr>
              <a:xfrm>
                <a:off x="-2" y="-2"/>
                <a:ext cx="2099428" cy="1247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316" y="21600"/>
                    </a:lnTo>
                    <a:lnTo>
                      <a:pt x="1284"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49" name="Shape"/>
              <p:cNvSpPr/>
              <p:nvPr/>
            </p:nvSpPr>
            <p:spPr>
              <a:xfrm>
                <a:off x="-2" y="873428"/>
                <a:ext cx="2099428" cy="124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84" y="0"/>
                    </a:lnTo>
                    <a:lnTo>
                      <a:pt x="20316" y="0"/>
                    </a:lnTo>
                    <a:lnTo>
                      <a:pt x="2160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50" name="Shape"/>
              <p:cNvSpPr/>
              <p:nvPr/>
            </p:nvSpPr>
            <p:spPr>
              <a:xfrm>
                <a:off x="-2" y="-2"/>
                <a:ext cx="124779" cy="9982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700"/>
                    </a:lnTo>
                    <a:lnTo>
                      <a:pt x="21600" y="18900"/>
                    </a:lnTo>
                    <a:lnTo>
                      <a:pt x="0" y="21600"/>
                    </a:lnTo>
                    <a:close/>
                  </a:path>
                </a:pathLst>
              </a:custGeom>
              <a:solidFill>
                <a:srgbClr val="FFFFFF">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51" name="Shape"/>
              <p:cNvSpPr/>
              <p:nvPr/>
            </p:nvSpPr>
            <p:spPr>
              <a:xfrm>
                <a:off x="1974646" y="-2"/>
                <a:ext cx="124780" cy="9982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8900"/>
                    </a:lnTo>
                    <a:lnTo>
                      <a:pt x="0" y="2700"/>
                    </a:lnTo>
                    <a:close/>
                  </a:path>
                </a:pathLst>
              </a:custGeom>
              <a:solidFill>
                <a:srgbClr val="000000">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grpSp>
          <p:nvGrpSpPr>
            <p:cNvPr id="360" name="Bevel 3"/>
            <p:cNvGrpSpPr/>
            <p:nvPr/>
          </p:nvGrpSpPr>
          <p:grpSpPr>
            <a:xfrm>
              <a:off x="1061596" y="8364025"/>
              <a:ext cx="2099428" cy="998208"/>
              <a:chOff x="-1" y="-1"/>
              <a:chExt cx="2099426" cy="998206"/>
            </a:xfrm>
          </p:grpSpPr>
          <p:grpSp>
            <p:nvGrpSpPr>
              <p:cNvPr id="355" name="Rectangle"/>
              <p:cNvGrpSpPr/>
              <p:nvPr/>
            </p:nvGrpSpPr>
            <p:grpSpPr>
              <a:xfrm>
                <a:off x="-1" y="-2"/>
                <a:ext cx="2099426" cy="998207"/>
                <a:chOff x="0" y="0"/>
                <a:chExt cx="2099424" cy="998206"/>
              </a:xfrm>
            </p:grpSpPr>
            <p:sp>
              <p:nvSpPr>
                <p:cNvPr id="353" name="Rectangle"/>
                <p:cNvSpPr/>
                <p:nvPr/>
              </p:nvSpPr>
              <p:spPr>
                <a:xfrm>
                  <a:off x="0" y="-1"/>
                  <a:ext cx="2099425" cy="998208"/>
                </a:xfrm>
                <a:prstGeom prst="rect">
                  <a:avLst/>
                </a:prstGeom>
                <a:solidFill>
                  <a:srgbClr val="F24D28"/>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54" name="LSTM"/>
                <p:cNvSpPr txBox="1"/>
                <p:nvPr/>
              </p:nvSpPr>
              <p:spPr>
                <a:xfrm>
                  <a:off x="0" y="197071"/>
                  <a:ext cx="2099425" cy="604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LSTM</a:t>
                  </a:r>
                </a:p>
              </p:txBody>
            </p:sp>
          </p:grpSp>
          <p:sp>
            <p:nvSpPr>
              <p:cNvPr id="356" name="Shape"/>
              <p:cNvSpPr/>
              <p:nvPr/>
            </p:nvSpPr>
            <p:spPr>
              <a:xfrm>
                <a:off x="-2" y="-2"/>
                <a:ext cx="2099428" cy="1247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316" y="21600"/>
                    </a:lnTo>
                    <a:lnTo>
                      <a:pt x="1284"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57" name="Shape"/>
              <p:cNvSpPr/>
              <p:nvPr/>
            </p:nvSpPr>
            <p:spPr>
              <a:xfrm>
                <a:off x="-2" y="873427"/>
                <a:ext cx="2099428" cy="12477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84" y="0"/>
                    </a:lnTo>
                    <a:lnTo>
                      <a:pt x="20316" y="0"/>
                    </a:lnTo>
                    <a:lnTo>
                      <a:pt x="2160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58" name="Shape"/>
              <p:cNvSpPr/>
              <p:nvPr/>
            </p:nvSpPr>
            <p:spPr>
              <a:xfrm>
                <a:off x="-2" y="-2"/>
                <a:ext cx="124779" cy="998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700"/>
                    </a:lnTo>
                    <a:lnTo>
                      <a:pt x="21600" y="18900"/>
                    </a:lnTo>
                    <a:lnTo>
                      <a:pt x="0" y="21600"/>
                    </a:lnTo>
                    <a:close/>
                  </a:path>
                </a:pathLst>
              </a:custGeom>
              <a:solidFill>
                <a:srgbClr val="FFFFFF">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59" name="Shape"/>
              <p:cNvSpPr/>
              <p:nvPr/>
            </p:nvSpPr>
            <p:spPr>
              <a:xfrm>
                <a:off x="1974646" y="-2"/>
                <a:ext cx="124780" cy="9982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8900"/>
                    </a:lnTo>
                    <a:lnTo>
                      <a:pt x="0" y="2700"/>
                    </a:lnTo>
                    <a:close/>
                  </a:path>
                </a:pathLst>
              </a:custGeom>
              <a:solidFill>
                <a:srgbClr val="000000">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grpSp>
          <p:nvGrpSpPr>
            <p:cNvPr id="368" name="Bevel 3"/>
            <p:cNvGrpSpPr/>
            <p:nvPr/>
          </p:nvGrpSpPr>
          <p:grpSpPr>
            <a:xfrm>
              <a:off x="1061596" y="10334882"/>
              <a:ext cx="2099428" cy="998207"/>
              <a:chOff x="-1" y="-1"/>
              <a:chExt cx="2099426" cy="998206"/>
            </a:xfrm>
          </p:grpSpPr>
          <p:grpSp>
            <p:nvGrpSpPr>
              <p:cNvPr id="363" name="Rectangle"/>
              <p:cNvGrpSpPr/>
              <p:nvPr/>
            </p:nvGrpSpPr>
            <p:grpSpPr>
              <a:xfrm>
                <a:off x="-1" y="-2"/>
                <a:ext cx="2099426" cy="998207"/>
                <a:chOff x="0" y="0"/>
                <a:chExt cx="2099424" cy="998206"/>
              </a:xfrm>
            </p:grpSpPr>
            <p:sp>
              <p:nvSpPr>
                <p:cNvPr id="361" name="Rectangle"/>
                <p:cNvSpPr/>
                <p:nvPr/>
              </p:nvSpPr>
              <p:spPr>
                <a:xfrm>
                  <a:off x="0" y="-1"/>
                  <a:ext cx="2099425" cy="998208"/>
                </a:xfrm>
                <a:prstGeom prst="rect">
                  <a:avLst/>
                </a:prstGeom>
                <a:solidFill>
                  <a:srgbClr val="F24D28"/>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62" name="LSTM"/>
                <p:cNvSpPr txBox="1"/>
                <p:nvPr/>
              </p:nvSpPr>
              <p:spPr>
                <a:xfrm>
                  <a:off x="0" y="197071"/>
                  <a:ext cx="2099425" cy="604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LSTM</a:t>
                  </a:r>
                </a:p>
              </p:txBody>
            </p:sp>
          </p:grpSp>
          <p:sp>
            <p:nvSpPr>
              <p:cNvPr id="364" name="Shape"/>
              <p:cNvSpPr/>
              <p:nvPr/>
            </p:nvSpPr>
            <p:spPr>
              <a:xfrm>
                <a:off x="-2" y="-2"/>
                <a:ext cx="2099428" cy="1247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316" y="21600"/>
                    </a:lnTo>
                    <a:lnTo>
                      <a:pt x="1284"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65" name="Shape"/>
              <p:cNvSpPr/>
              <p:nvPr/>
            </p:nvSpPr>
            <p:spPr>
              <a:xfrm>
                <a:off x="-2" y="873427"/>
                <a:ext cx="2099428" cy="12477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84" y="0"/>
                    </a:lnTo>
                    <a:lnTo>
                      <a:pt x="20316" y="0"/>
                    </a:lnTo>
                    <a:lnTo>
                      <a:pt x="2160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66" name="Shape"/>
              <p:cNvSpPr/>
              <p:nvPr/>
            </p:nvSpPr>
            <p:spPr>
              <a:xfrm>
                <a:off x="-2" y="-2"/>
                <a:ext cx="124779" cy="998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700"/>
                    </a:lnTo>
                    <a:lnTo>
                      <a:pt x="21600" y="18900"/>
                    </a:lnTo>
                    <a:lnTo>
                      <a:pt x="0" y="21600"/>
                    </a:lnTo>
                    <a:close/>
                  </a:path>
                </a:pathLst>
              </a:custGeom>
              <a:solidFill>
                <a:srgbClr val="FFFFFF">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67" name="Shape"/>
              <p:cNvSpPr/>
              <p:nvPr/>
            </p:nvSpPr>
            <p:spPr>
              <a:xfrm>
                <a:off x="1974646" y="-2"/>
                <a:ext cx="124780" cy="9982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8900"/>
                    </a:lnTo>
                    <a:lnTo>
                      <a:pt x="0" y="2700"/>
                    </a:lnTo>
                    <a:close/>
                  </a:path>
                </a:pathLst>
              </a:custGeom>
              <a:solidFill>
                <a:srgbClr val="000000">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369" name="Line"/>
            <p:cNvSpPr/>
            <p:nvPr/>
          </p:nvSpPr>
          <p:spPr>
            <a:xfrm>
              <a:off x="2111311" y="3853057"/>
              <a:ext cx="1" cy="917415"/>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0" name=".…"/>
            <p:cNvSpPr txBox="1"/>
            <p:nvPr/>
          </p:nvSpPr>
          <p:spPr>
            <a:xfrm>
              <a:off x="1897583" y="6178080"/>
              <a:ext cx="427454" cy="18753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3600">
                  <a:solidFill>
                    <a:srgbClr val="FFFFFF"/>
                  </a:solidFill>
                  <a:latin typeface="Helvetica"/>
                  <a:ea typeface="Helvetica"/>
                  <a:cs typeface="Helvetica"/>
                  <a:sym typeface="Helvetica"/>
                </a:defRPr>
              </a:pPr>
              <a:r>
                <a:t>.</a:t>
              </a:r>
            </a:p>
            <a:p>
              <a:pPr>
                <a:defRPr sz="3600">
                  <a:solidFill>
                    <a:srgbClr val="FFFFFF"/>
                  </a:solidFill>
                  <a:latin typeface="Helvetica"/>
                  <a:ea typeface="Helvetica"/>
                  <a:cs typeface="Helvetica"/>
                  <a:sym typeface="Helvetica"/>
                </a:defRPr>
              </a:pPr>
              <a:r>
                <a:t>.</a:t>
              </a:r>
            </a:p>
            <a:p>
              <a:pPr>
                <a:defRPr sz="3600">
                  <a:solidFill>
                    <a:srgbClr val="FFFFFF"/>
                  </a:solidFill>
                  <a:latin typeface="Helvetica"/>
                  <a:ea typeface="Helvetica"/>
                  <a:cs typeface="Helvetica"/>
                  <a:sym typeface="Helvetica"/>
                </a:defRPr>
              </a:pPr>
              <a:r>
                <a:t>.</a:t>
              </a:r>
            </a:p>
          </p:txBody>
        </p:sp>
        <p:sp>
          <p:nvSpPr>
            <p:cNvPr id="371" name="Rectangle"/>
            <p:cNvSpPr/>
            <p:nvPr/>
          </p:nvSpPr>
          <p:spPr>
            <a:xfrm>
              <a:off x="780460" y="0"/>
              <a:ext cx="5145330" cy="11759659"/>
            </a:xfrm>
            <a:prstGeom prst="rect">
              <a:avLst/>
            </a:prstGeom>
            <a:noFill/>
            <a:ln w="25400" cap="flat">
              <a:solidFill>
                <a:srgbClr val="535353"/>
              </a:solidFill>
              <a:custDash>
                <a:ds d="600000" sp="600000"/>
              </a:custDash>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2" name="Line"/>
            <p:cNvSpPr/>
            <p:nvPr/>
          </p:nvSpPr>
          <p:spPr>
            <a:xfrm>
              <a:off x="38928" y="3312034"/>
              <a:ext cx="1092181" cy="3"/>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3" name="Line"/>
            <p:cNvSpPr/>
            <p:nvPr/>
          </p:nvSpPr>
          <p:spPr>
            <a:xfrm>
              <a:off x="0" y="5281785"/>
              <a:ext cx="1092181" cy="3"/>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4" name="Input Frames"/>
            <p:cNvSpPr txBox="1"/>
            <p:nvPr/>
          </p:nvSpPr>
          <p:spPr>
            <a:xfrm>
              <a:off x="1078276" y="1143668"/>
              <a:ext cx="4287845" cy="8010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b="0">
                  <a:solidFill>
                    <a:srgbClr val="FFFFFF"/>
                  </a:solidFill>
                  <a:latin typeface="Damascus Bold"/>
                  <a:ea typeface="Damascus Bold"/>
                  <a:cs typeface="Damascus Bold"/>
                  <a:sym typeface="Damascus Bold"/>
                </a:defRPr>
              </a:lvl1pPr>
            </a:lstStyle>
            <a:p>
              <a:r>
                <a:t>Recurrent Net</a:t>
              </a:r>
            </a:p>
          </p:txBody>
        </p:sp>
        <p:sp>
          <p:nvSpPr>
            <p:cNvPr id="375" name="Input Frames"/>
            <p:cNvSpPr txBox="1"/>
            <p:nvPr/>
          </p:nvSpPr>
          <p:spPr>
            <a:xfrm>
              <a:off x="908829" y="63146"/>
              <a:ext cx="4626739" cy="125932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b="0" u="sng">
                  <a:solidFill>
                    <a:srgbClr val="F4D062"/>
                  </a:solidFill>
                  <a:latin typeface="Arial Rounded MT Bold"/>
                  <a:ea typeface="Arial Rounded MT Bold"/>
                  <a:cs typeface="Arial Rounded MT Bold"/>
                  <a:sym typeface="Arial Rounded MT Bold"/>
                </a:defRPr>
              </a:lvl1pPr>
            </a:lstStyle>
            <a:p>
              <a:r>
                <a:t>Classification</a:t>
              </a:r>
            </a:p>
          </p:txBody>
        </p:sp>
        <p:sp>
          <p:nvSpPr>
            <p:cNvPr id="376" name="Line"/>
            <p:cNvSpPr/>
            <p:nvPr/>
          </p:nvSpPr>
          <p:spPr>
            <a:xfrm>
              <a:off x="33069" y="8894975"/>
              <a:ext cx="1092181" cy="3"/>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77" name="Line"/>
            <p:cNvSpPr/>
            <p:nvPr/>
          </p:nvSpPr>
          <p:spPr>
            <a:xfrm>
              <a:off x="33069" y="10830438"/>
              <a:ext cx="1092181"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381" name="Group"/>
          <p:cNvGrpSpPr/>
          <p:nvPr/>
        </p:nvGrpSpPr>
        <p:grpSpPr>
          <a:xfrm>
            <a:off x="15046433" y="12047281"/>
            <a:ext cx="2012509" cy="1681592"/>
            <a:chOff x="0" y="0"/>
            <a:chExt cx="2012507" cy="1681591"/>
          </a:xfrm>
        </p:grpSpPr>
        <p:pic>
          <p:nvPicPr>
            <p:cNvPr id="379" name="pushups-y.png" descr="pushups-y.png"/>
            <p:cNvPicPr>
              <a:picLocks noChangeAspect="1"/>
            </p:cNvPicPr>
            <p:nvPr/>
          </p:nvPicPr>
          <p:blipFill>
            <a:blip r:embed="rId7">
              <a:extLst/>
            </a:blip>
            <a:stretch>
              <a:fillRect/>
            </a:stretch>
          </p:blipFill>
          <p:spPr>
            <a:xfrm>
              <a:off x="343532" y="12617"/>
              <a:ext cx="1668976" cy="1668975"/>
            </a:xfrm>
            <a:prstGeom prst="rect">
              <a:avLst/>
            </a:prstGeom>
            <a:ln w="12700" cap="flat">
              <a:noFill/>
              <a:miter lim="400000"/>
            </a:ln>
            <a:effectLst/>
          </p:spPr>
        </p:pic>
        <p:sp>
          <p:nvSpPr>
            <p:cNvPr id="380" name="Line"/>
            <p:cNvSpPr/>
            <p:nvPr/>
          </p:nvSpPr>
          <p:spPr>
            <a:xfrm>
              <a:off x="0" y="0"/>
              <a:ext cx="788490" cy="674248"/>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grpSp>
        <p:nvGrpSpPr>
          <p:cNvPr id="429" name="Group"/>
          <p:cNvGrpSpPr/>
          <p:nvPr/>
        </p:nvGrpSpPr>
        <p:grpSpPr>
          <a:xfrm>
            <a:off x="9017413" y="833437"/>
            <a:ext cx="13607198" cy="11776812"/>
            <a:chOff x="0" y="0"/>
            <a:chExt cx="13607196" cy="11776810"/>
          </a:xfrm>
        </p:grpSpPr>
        <p:sp>
          <p:nvSpPr>
            <p:cNvPr id="382" name="Line"/>
            <p:cNvSpPr/>
            <p:nvPr/>
          </p:nvSpPr>
          <p:spPr>
            <a:xfrm>
              <a:off x="10644583" y="3775119"/>
              <a:ext cx="3" cy="1078049"/>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383" name="Rectangle"/>
            <p:cNvSpPr/>
            <p:nvPr/>
          </p:nvSpPr>
          <p:spPr>
            <a:xfrm>
              <a:off x="9169155" y="0"/>
              <a:ext cx="4431567" cy="11757424"/>
            </a:xfrm>
            <a:prstGeom prst="rect">
              <a:avLst/>
            </a:prstGeom>
            <a:noFill/>
            <a:ln w="25400" cap="flat">
              <a:solidFill>
                <a:srgbClr val="535353"/>
              </a:solidFill>
              <a:custDash>
                <a:ds d="600000" sp="600000"/>
              </a:custDash>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nvGrpSpPr>
            <p:cNvPr id="391" name="Bevel 3"/>
            <p:cNvGrpSpPr/>
            <p:nvPr/>
          </p:nvGrpSpPr>
          <p:grpSpPr>
            <a:xfrm>
              <a:off x="9594869" y="2854811"/>
              <a:ext cx="2099427" cy="998209"/>
              <a:chOff x="-1" y="-1"/>
              <a:chExt cx="2099426" cy="998207"/>
            </a:xfrm>
          </p:grpSpPr>
          <p:grpSp>
            <p:nvGrpSpPr>
              <p:cNvPr id="386" name="Rectangle"/>
              <p:cNvGrpSpPr/>
              <p:nvPr/>
            </p:nvGrpSpPr>
            <p:grpSpPr>
              <a:xfrm>
                <a:off x="0" y="-2"/>
                <a:ext cx="2099425" cy="998209"/>
                <a:chOff x="0" y="0"/>
                <a:chExt cx="2099424" cy="998207"/>
              </a:xfrm>
            </p:grpSpPr>
            <p:sp>
              <p:nvSpPr>
                <p:cNvPr id="384" name="Rectangle"/>
                <p:cNvSpPr/>
                <p:nvPr/>
              </p:nvSpPr>
              <p:spPr>
                <a:xfrm>
                  <a:off x="0" y="0"/>
                  <a:ext cx="2099425" cy="998208"/>
                </a:xfrm>
                <a:prstGeom prst="rect">
                  <a:avLst/>
                </a:prstGeom>
                <a:solidFill>
                  <a:srgbClr val="F24D28"/>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85" name="LSTM"/>
                <p:cNvSpPr txBox="1"/>
                <p:nvPr/>
              </p:nvSpPr>
              <p:spPr>
                <a:xfrm>
                  <a:off x="0" y="197071"/>
                  <a:ext cx="2099425" cy="6040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LSTM</a:t>
                  </a:r>
                </a:p>
              </p:txBody>
            </p:sp>
          </p:grpSp>
          <p:sp>
            <p:nvSpPr>
              <p:cNvPr id="387" name="Shape"/>
              <p:cNvSpPr/>
              <p:nvPr/>
            </p:nvSpPr>
            <p:spPr>
              <a:xfrm>
                <a:off x="-2" y="-2"/>
                <a:ext cx="2099427" cy="1247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316" y="21600"/>
                    </a:lnTo>
                    <a:lnTo>
                      <a:pt x="1284"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88" name="Shape"/>
              <p:cNvSpPr/>
              <p:nvPr/>
            </p:nvSpPr>
            <p:spPr>
              <a:xfrm>
                <a:off x="-2" y="873428"/>
                <a:ext cx="2099427" cy="1247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84" y="0"/>
                    </a:lnTo>
                    <a:lnTo>
                      <a:pt x="20316" y="0"/>
                    </a:lnTo>
                    <a:lnTo>
                      <a:pt x="2160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89" name="Shape"/>
              <p:cNvSpPr/>
              <p:nvPr/>
            </p:nvSpPr>
            <p:spPr>
              <a:xfrm>
                <a:off x="-2" y="-2"/>
                <a:ext cx="124779" cy="9982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700"/>
                    </a:lnTo>
                    <a:lnTo>
                      <a:pt x="21600" y="18900"/>
                    </a:lnTo>
                    <a:lnTo>
                      <a:pt x="0" y="21600"/>
                    </a:lnTo>
                    <a:close/>
                  </a:path>
                </a:pathLst>
              </a:custGeom>
              <a:solidFill>
                <a:srgbClr val="FFFFFF">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90" name="Shape"/>
              <p:cNvSpPr/>
              <p:nvPr/>
            </p:nvSpPr>
            <p:spPr>
              <a:xfrm>
                <a:off x="1974645" y="-2"/>
                <a:ext cx="124780" cy="99820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8900"/>
                    </a:lnTo>
                    <a:lnTo>
                      <a:pt x="0" y="2700"/>
                    </a:lnTo>
                    <a:close/>
                  </a:path>
                </a:pathLst>
              </a:custGeom>
              <a:solidFill>
                <a:srgbClr val="000000">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grpSp>
          <p:nvGrpSpPr>
            <p:cNvPr id="399" name="Bevel 3"/>
            <p:cNvGrpSpPr/>
            <p:nvPr/>
          </p:nvGrpSpPr>
          <p:grpSpPr>
            <a:xfrm>
              <a:off x="9594869" y="4818575"/>
              <a:ext cx="2099427" cy="998207"/>
              <a:chOff x="-1" y="-1"/>
              <a:chExt cx="2099426" cy="998206"/>
            </a:xfrm>
          </p:grpSpPr>
          <p:grpSp>
            <p:nvGrpSpPr>
              <p:cNvPr id="394" name="Rectangle"/>
              <p:cNvGrpSpPr/>
              <p:nvPr/>
            </p:nvGrpSpPr>
            <p:grpSpPr>
              <a:xfrm>
                <a:off x="0" y="-2"/>
                <a:ext cx="2099425" cy="998207"/>
                <a:chOff x="0" y="0"/>
                <a:chExt cx="2099424" cy="998206"/>
              </a:xfrm>
            </p:grpSpPr>
            <p:sp>
              <p:nvSpPr>
                <p:cNvPr id="392" name="Rectangle"/>
                <p:cNvSpPr/>
                <p:nvPr/>
              </p:nvSpPr>
              <p:spPr>
                <a:xfrm>
                  <a:off x="0" y="-1"/>
                  <a:ext cx="2099425" cy="998208"/>
                </a:xfrm>
                <a:prstGeom prst="rect">
                  <a:avLst/>
                </a:prstGeom>
                <a:solidFill>
                  <a:srgbClr val="F24D28"/>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93" name="LSTM"/>
                <p:cNvSpPr txBox="1"/>
                <p:nvPr/>
              </p:nvSpPr>
              <p:spPr>
                <a:xfrm>
                  <a:off x="0" y="197071"/>
                  <a:ext cx="2099425" cy="604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LSTM</a:t>
                  </a:r>
                </a:p>
              </p:txBody>
            </p:sp>
          </p:grpSp>
          <p:sp>
            <p:nvSpPr>
              <p:cNvPr id="395" name="Shape"/>
              <p:cNvSpPr/>
              <p:nvPr/>
            </p:nvSpPr>
            <p:spPr>
              <a:xfrm>
                <a:off x="-2" y="-2"/>
                <a:ext cx="2099427" cy="1247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316" y="21600"/>
                    </a:lnTo>
                    <a:lnTo>
                      <a:pt x="1284"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96" name="Shape"/>
              <p:cNvSpPr/>
              <p:nvPr/>
            </p:nvSpPr>
            <p:spPr>
              <a:xfrm>
                <a:off x="-2" y="873427"/>
                <a:ext cx="2099427" cy="12477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84" y="0"/>
                    </a:lnTo>
                    <a:lnTo>
                      <a:pt x="20316" y="0"/>
                    </a:lnTo>
                    <a:lnTo>
                      <a:pt x="2160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97" name="Shape"/>
              <p:cNvSpPr/>
              <p:nvPr/>
            </p:nvSpPr>
            <p:spPr>
              <a:xfrm>
                <a:off x="-2" y="-2"/>
                <a:ext cx="124779" cy="998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700"/>
                    </a:lnTo>
                    <a:lnTo>
                      <a:pt x="21600" y="18900"/>
                    </a:lnTo>
                    <a:lnTo>
                      <a:pt x="0" y="21600"/>
                    </a:lnTo>
                    <a:close/>
                  </a:path>
                </a:pathLst>
              </a:custGeom>
              <a:solidFill>
                <a:srgbClr val="FFFFFF">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398" name="Shape"/>
              <p:cNvSpPr/>
              <p:nvPr/>
            </p:nvSpPr>
            <p:spPr>
              <a:xfrm>
                <a:off x="1974645" y="-2"/>
                <a:ext cx="124780" cy="9982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8900"/>
                    </a:lnTo>
                    <a:lnTo>
                      <a:pt x="0" y="2700"/>
                    </a:lnTo>
                    <a:close/>
                  </a:path>
                </a:pathLst>
              </a:custGeom>
              <a:solidFill>
                <a:srgbClr val="000000">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grpSp>
          <p:nvGrpSpPr>
            <p:cNvPr id="407" name="Bevel 3"/>
            <p:cNvGrpSpPr/>
            <p:nvPr/>
          </p:nvGrpSpPr>
          <p:grpSpPr>
            <a:xfrm>
              <a:off x="9599433" y="8408980"/>
              <a:ext cx="2099427" cy="998207"/>
              <a:chOff x="-1" y="-1"/>
              <a:chExt cx="2099426" cy="998206"/>
            </a:xfrm>
          </p:grpSpPr>
          <p:grpSp>
            <p:nvGrpSpPr>
              <p:cNvPr id="402" name="Rectangle"/>
              <p:cNvGrpSpPr/>
              <p:nvPr/>
            </p:nvGrpSpPr>
            <p:grpSpPr>
              <a:xfrm>
                <a:off x="0" y="-2"/>
                <a:ext cx="2099425" cy="998207"/>
                <a:chOff x="0" y="0"/>
                <a:chExt cx="2099424" cy="998206"/>
              </a:xfrm>
            </p:grpSpPr>
            <p:sp>
              <p:nvSpPr>
                <p:cNvPr id="400" name="Rectangle"/>
                <p:cNvSpPr/>
                <p:nvPr/>
              </p:nvSpPr>
              <p:spPr>
                <a:xfrm>
                  <a:off x="0" y="-1"/>
                  <a:ext cx="2099425" cy="998208"/>
                </a:xfrm>
                <a:prstGeom prst="rect">
                  <a:avLst/>
                </a:prstGeom>
                <a:solidFill>
                  <a:srgbClr val="F24D28"/>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401" name="LSTM"/>
                <p:cNvSpPr txBox="1"/>
                <p:nvPr/>
              </p:nvSpPr>
              <p:spPr>
                <a:xfrm>
                  <a:off x="0" y="197071"/>
                  <a:ext cx="2099425" cy="604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LSTM</a:t>
                  </a:r>
                </a:p>
              </p:txBody>
            </p:sp>
          </p:grpSp>
          <p:sp>
            <p:nvSpPr>
              <p:cNvPr id="403" name="Shape"/>
              <p:cNvSpPr/>
              <p:nvPr/>
            </p:nvSpPr>
            <p:spPr>
              <a:xfrm>
                <a:off x="-2" y="-2"/>
                <a:ext cx="2099427" cy="1247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316" y="21600"/>
                    </a:lnTo>
                    <a:lnTo>
                      <a:pt x="1284"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404" name="Shape"/>
              <p:cNvSpPr/>
              <p:nvPr/>
            </p:nvSpPr>
            <p:spPr>
              <a:xfrm>
                <a:off x="-2" y="873427"/>
                <a:ext cx="2099427" cy="12477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84" y="0"/>
                    </a:lnTo>
                    <a:lnTo>
                      <a:pt x="20316" y="0"/>
                    </a:lnTo>
                    <a:lnTo>
                      <a:pt x="2160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405" name="Shape"/>
              <p:cNvSpPr/>
              <p:nvPr/>
            </p:nvSpPr>
            <p:spPr>
              <a:xfrm>
                <a:off x="-2" y="-2"/>
                <a:ext cx="124779" cy="998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700"/>
                    </a:lnTo>
                    <a:lnTo>
                      <a:pt x="21600" y="18900"/>
                    </a:lnTo>
                    <a:lnTo>
                      <a:pt x="0" y="21600"/>
                    </a:lnTo>
                    <a:close/>
                  </a:path>
                </a:pathLst>
              </a:custGeom>
              <a:solidFill>
                <a:srgbClr val="FFFFFF">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406" name="Shape"/>
              <p:cNvSpPr/>
              <p:nvPr/>
            </p:nvSpPr>
            <p:spPr>
              <a:xfrm>
                <a:off x="1974645" y="-2"/>
                <a:ext cx="124780" cy="9982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8900"/>
                    </a:lnTo>
                    <a:lnTo>
                      <a:pt x="0" y="2700"/>
                    </a:lnTo>
                    <a:close/>
                  </a:path>
                </a:pathLst>
              </a:custGeom>
              <a:solidFill>
                <a:srgbClr val="000000">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grpSp>
          <p:nvGrpSpPr>
            <p:cNvPr id="415" name="Bevel 3"/>
            <p:cNvGrpSpPr/>
            <p:nvPr/>
          </p:nvGrpSpPr>
          <p:grpSpPr>
            <a:xfrm>
              <a:off x="9567743" y="10307914"/>
              <a:ext cx="2099428" cy="998207"/>
              <a:chOff x="-1" y="-1"/>
              <a:chExt cx="2099426" cy="998206"/>
            </a:xfrm>
          </p:grpSpPr>
          <p:grpSp>
            <p:nvGrpSpPr>
              <p:cNvPr id="410" name="Rectangle"/>
              <p:cNvGrpSpPr/>
              <p:nvPr/>
            </p:nvGrpSpPr>
            <p:grpSpPr>
              <a:xfrm>
                <a:off x="0" y="-2"/>
                <a:ext cx="2099425" cy="998207"/>
                <a:chOff x="0" y="0"/>
                <a:chExt cx="2099424" cy="998206"/>
              </a:xfrm>
            </p:grpSpPr>
            <p:sp>
              <p:nvSpPr>
                <p:cNvPr id="408" name="Rectangle"/>
                <p:cNvSpPr/>
                <p:nvPr/>
              </p:nvSpPr>
              <p:spPr>
                <a:xfrm>
                  <a:off x="0" y="-1"/>
                  <a:ext cx="2099425" cy="998208"/>
                </a:xfrm>
                <a:prstGeom prst="rect">
                  <a:avLst/>
                </a:prstGeom>
                <a:solidFill>
                  <a:srgbClr val="F24D28"/>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409" name="LSTM"/>
                <p:cNvSpPr txBox="1"/>
                <p:nvPr/>
              </p:nvSpPr>
              <p:spPr>
                <a:xfrm>
                  <a:off x="0" y="197071"/>
                  <a:ext cx="2099425" cy="6040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solidFill>
                        <a:srgbClr val="FFFFFF"/>
                      </a:solidFill>
                    </a:defRPr>
                  </a:lvl1pPr>
                </a:lstStyle>
                <a:p>
                  <a:r>
                    <a:t>LSTM</a:t>
                  </a:r>
                </a:p>
              </p:txBody>
            </p:sp>
          </p:grpSp>
          <p:sp>
            <p:nvSpPr>
              <p:cNvPr id="411" name="Shape"/>
              <p:cNvSpPr/>
              <p:nvPr/>
            </p:nvSpPr>
            <p:spPr>
              <a:xfrm>
                <a:off x="-2" y="-2"/>
                <a:ext cx="2099427" cy="1247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316" y="21600"/>
                    </a:lnTo>
                    <a:lnTo>
                      <a:pt x="1284" y="21600"/>
                    </a:lnTo>
                    <a:close/>
                  </a:path>
                </a:pathLst>
              </a:custGeom>
              <a:solidFill>
                <a:srgbClr val="FFFFFF">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412" name="Shape"/>
              <p:cNvSpPr/>
              <p:nvPr/>
            </p:nvSpPr>
            <p:spPr>
              <a:xfrm>
                <a:off x="-2" y="873427"/>
                <a:ext cx="2099427" cy="12477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284" y="0"/>
                    </a:lnTo>
                    <a:lnTo>
                      <a:pt x="20316" y="0"/>
                    </a:lnTo>
                    <a:lnTo>
                      <a:pt x="21600" y="21600"/>
                    </a:lnTo>
                    <a:close/>
                  </a:path>
                </a:pathLst>
              </a:custGeom>
              <a:solidFill>
                <a:srgbClr val="000000">
                  <a:alpha val="2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413" name="Shape"/>
              <p:cNvSpPr/>
              <p:nvPr/>
            </p:nvSpPr>
            <p:spPr>
              <a:xfrm>
                <a:off x="-2" y="-2"/>
                <a:ext cx="124779" cy="998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700"/>
                    </a:lnTo>
                    <a:lnTo>
                      <a:pt x="21600" y="18900"/>
                    </a:lnTo>
                    <a:lnTo>
                      <a:pt x="0" y="21600"/>
                    </a:lnTo>
                    <a:close/>
                  </a:path>
                </a:pathLst>
              </a:custGeom>
              <a:solidFill>
                <a:srgbClr val="FFFFFF">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sp>
            <p:nvSpPr>
              <p:cNvPr id="414" name="Shape"/>
              <p:cNvSpPr/>
              <p:nvPr/>
            </p:nvSpPr>
            <p:spPr>
              <a:xfrm>
                <a:off x="1974645" y="-2"/>
                <a:ext cx="124780" cy="99820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18900"/>
                    </a:lnTo>
                    <a:lnTo>
                      <a:pt x="0" y="2700"/>
                    </a:lnTo>
                    <a:close/>
                  </a:path>
                </a:pathLst>
              </a:custGeom>
              <a:solidFill>
                <a:srgbClr val="000000">
                  <a:alpha val="40000"/>
                </a:srgbClr>
              </a:solidFill>
              <a:ln w="12700" cap="flat">
                <a:noFill/>
                <a:miter lim="400000"/>
              </a:ln>
              <a:effectLst/>
            </p:spPr>
            <p:txBody>
              <a:bodyPr wrap="square" lIns="0" tIns="0" rIns="0" bIns="0" numCol="1" anchor="ctr">
                <a:noAutofit/>
              </a:bodyPr>
              <a:lstStyle/>
              <a:p>
                <a:pPr>
                  <a:defRPr b="0">
                    <a:solidFill>
                      <a:srgbClr val="FFFFFF"/>
                    </a:solidFill>
                    <a:latin typeface="+mn-lt"/>
                    <a:ea typeface="+mn-ea"/>
                    <a:cs typeface="+mn-cs"/>
                    <a:sym typeface="Helvetica Neue Medium"/>
                  </a:defRPr>
                </a:pPr>
                <a:endParaRPr/>
              </a:p>
            </p:txBody>
          </p:sp>
        </p:grpSp>
        <p:sp>
          <p:nvSpPr>
            <p:cNvPr id="416" name="Line"/>
            <p:cNvSpPr/>
            <p:nvPr/>
          </p:nvSpPr>
          <p:spPr>
            <a:xfrm flipV="1">
              <a:off x="8905906" y="3340835"/>
              <a:ext cx="1" cy="7419625"/>
            </a:xfrm>
            <a:prstGeom prst="line">
              <a:avLst/>
            </a:prstGeom>
            <a:noFill/>
            <a:ln w="25400" cap="flat">
              <a:solidFill>
                <a:srgbClr val="FFFFFF"/>
              </a:solidFill>
              <a:prstDash val="solid"/>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7" name="Line"/>
            <p:cNvSpPr/>
            <p:nvPr/>
          </p:nvSpPr>
          <p:spPr>
            <a:xfrm>
              <a:off x="8901342" y="3357462"/>
              <a:ext cx="757183" cy="3"/>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8" name="Line"/>
            <p:cNvSpPr/>
            <p:nvPr/>
          </p:nvSpPr>
          <p:spPr>
            <a:xfrm>
              <a:off x="8901342" y="5341715"/>
              <a:ext cx="757183" cy="2"/>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19" name="Line"/>
            <p:cNvSpPr/>
            <p:nvPr/>
          </p:nvSpPr>
          <p:spPr>
            <a:xfrm>
              <a:off x="8905906" y="8911630"/>
              <a:ext cx="757183" cy="3"/>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0" name="Line"/>
            <p:cNvSpPr/>
            <p:nvPr/>
          </p:nvSpPr>
          <p:spPr>
            <a:xfrm>
              <a:off x="8905906" y="10807017"/>
              <a:ext cx="796098" cy="1"/>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1" name="Line"/>
            <p:cNvSpPr/>
            <p:nvPr/>
          </p:nvSpPr>
          <p:spPr>
            <a:xfrm>
              <a:off x="10617458" y="9307766"/>
              <a:ext cx="3" cy="1078049"/>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2" name="Input Frames"/>
            <p:cNvSpPr txBox="1"/>
            <p:nvPr/>
          </p:nvSpPr>
          <p:spPr>
            <a:xfrm>
              <a:off x="9149907" y="1142550"/>
              <a:ext cx="4287843" cy="8010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b="0">
                  <a:solidFill>
                    <a:srgbClr val="FFFFFF"/>
                  </a:solidFill>
                  <a:latin typeface="Damascus Bold"/>
                  <a:ea typeface="Damascus Bold"/>
                  <a:cs typeface="Damascus Bold"/>
                  <a:sym typeface="Damascus Bold"/>
                </a:defRPr>
              </a:lvl1pPr>
            </a:lstStyle>
            <a:p>
              <a:r>
                <a:t>Recurrent Net</a:t>
              </a:r>
            </a:p>
          </p:txBody>
        </p:sp>
        <p:sp>
          <p:nvSpPr>
            <p:cNvPr id="423" name="Line"/>
            <p:cNvSpPr/>
            <p:nvPr/>
          </p:nvSpPr>
          <p:spPr>
            <a:xfrm flipV="1">
              <a:off x="19249" y="2249822"/>
              <a:ext cx="3" cy="512565"/>
            </a:xfrm>
            <a:prstGeom prst="line">
              <a:avLst/>
            </a:prstGeom>
            <a:noFill/>
            <a:ln w="25400" cap="flat">
              <a:solidFill>
                <a:srgbClr val="FFFFFF"/>
              </a:solidFill>
              <a:prstDash val="solid"/>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4" name="Line"/>
            <p:cNvSpPr/>
            <p:nvPr/>
          </p:nvSpPr>
          <p:spPr>
            <a:xfrm>
              <a:off x="8905904" y="2214852"/>
              <a:ext cx="3" cy="1686955"/>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5" name=".…"/>
            <p:cNvSpPr txBox="1"/>
            <p:nvPr/>
          </p:nvSpPr>
          <p:spPr>
            <a:xfrm>
              <a:off x="10403730" y="6176962"/>
              <a:ext cx="427453" cy="18753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defRPr sz="3600">
                  <a:solidFill>
                    <a:srgbClr val="FFFFFF"/>
                  </a:solidFill>
                  <a:latin typeface="Helvetica"/>
                  <a:ea typeface="Helvetica"/>
                  <a:cs typeface="Helvetica"/>
                  <a:sym typeface="Helvetica"/>
                </a:defRPr>
              </a:pPr>
              <a:r>
                <a:t>.</a:t>
              </a:r>
            </a:p>
            <a:p>
              <a:pPr>
                <a:defRPr sz="3600">
                  <a:solidFill>
                    <a:srgbClr val="FFFFFF"/>
                  </a:solidFill>
                  <a:latin typeface="Helvetica"/>
                  <a:ea typeface="Helvetica"/>
                  <a:cs typeface="Helvetica"/>
                  <a:sym typeface="Helvetica"/>
                </a:defRPr>
              </a:pPr>
              <a:r>
                <a:t>.</a:t>
              </a:r>
            </a:p>
            <a:p>
              <a:pPr>
                <a:defRPr sz="3600">
                  <a:solidFill>
                    <a:srgbClr val="FFFFFF"/>
                  </a:solidFill>
                  <a:latin typeface="Helvetica"/>
                  <a:ea typeface="Helvetica"/>
                  <a:cs typeface="Helvetica"/>
                  <a:sym typeface="Helvetica"/>
                </a:defRPr>
              </a:pPr>
              <a:r>
                <a:t>.</a:t>
              </a:r>
            </a:p>
          </p:txBody>
        </p:sp>
        <p:sp>
          <p:nvSpPr>
            <p:cNvPr id="426" name="Input Frames"/>
            <p:cNvSpPr txBox="1"/>
            <p:nvPr/>
          </p:nvSpPr>
          <p:spPr>
            <a:xfrm>
              <a:off x="8980458" y="68262"/>
              <a:ext cx="4626739" cy="12593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3600" b="0" u="sng">
                  <a:solidFill>
                    <a:srgbClr val="F4D062"/>
                  </a:solidFill>
                  <a:latin typeface="Arial Rounded MT Bold"/>
                  <a:ea typeface="Arial Rounded MT Bold"/>
                  <a:cs typeface="Arial Rounded MT Bold"/>
                  <a:sym typeface="Arial Rounded MT Bold"/>
                </a:defRPr>
              </a:lvl1pPr>
            </a:lstStyle>
            <a:p>
              <a:r>
                <a:t>Reps Counting</a:t>
              </a:r>
            </a:p>
          </p:txBody>
        </p:sp>
        <p:sp>
          <p:nvSpPr>
            <p:cNvPr id="427" name="Line"/>
            <p:cNvSpPr/>
            <p:nvPr/>
          </p:nvSpPr>
          <p:spPr>
            <a:xfrm flipV="1">
              <a:off x="8129291" y="11014600"/>
              <a:ext cx="762211" cy="762211"/>
            </a:xfrm>
            <a:prstGeom prst="line">
              <a:avLst/>
            </a:prstGeom>
            <a:noFill/>
            <a:ln w="25400" cap="flat">
              <a:solidFill>
                <a:srgbClr val="FFFFFF"/>
              </a:solidFill>
              <a:prstDash val="solid"/>
              <a:round/>
              <a:tailEnd type="triangle" w="med" len="me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sp>
          <p:nvSpPr>
            <p:cNvPr id="428" name="Line"/>
            <p:cNvSpPr/>
            <p:nvPr/>
          </p:nvSpPr>
          <p:spPr>
            <a:xfrm flipH="1" flipV="1">
              <a:off x="0" y="2230257"/>
              <a:ext cx="8916672" cy="3"/>
            </a:xfrm>
            <a:prstGeom prst="line">
              <a:avLst/>
            </a:prstGeom>
            <a:noFill/>
            <a:ln w="25400" cap="flat">
              <a:solidFill>
                <a:srgbClr val="FFFFFF"/>
              </a:solidFill>
              <a:prstDash val="solid"/>
              <a:round/>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p>
          </p:txBody>
        </p:sp>
      </p:grpSp>
    </p:spTree>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325"/>
                                        </p:tgtEl>
                                        <p:attrNameLst>
                                          <p:attrName>style.visibility</p:attrName>
                                        </p:attrNameLst>
                                      </p:cBhvr>
                                      <p:to>
                                        <p:strVal val="visible"/>
                                      </p:to>
                                    </p:set>
                                    <p:animEffect transition="in" filter="wipe(left)">
                                      <p:cBhvr>
                                        <p:cTn id="7" dur="1000"/>
                                        <p:tgtEl>
                                          <p:spTgt spid="3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2" nodeType="clickEffect">
                                  <p:stCondLst>
                                    <p:cond delay="0"/>
                                  </p:stCondLst>
                                  <p:iterate>
                                    <p:tmAbs val="0"/>
                                  </p:iterate>
                                  <p:childTnLst>
                                    <p:set>
                                      <p:cBhvr>
                                        <p:cTn id="11" fill="hold"/>
                                        <p:tgtEl>
                                          <p:spTgt spid="378"/>
                                        </p:tgtEl>
                                        <p:attrNameLst>
                                          <p:attrName>style.visibility</p:attrName>
                                        </p:attrNameLst>
                                      </p:cBhvr>
                                      <p:to>
                                        <p:strVal val="visible"/>
                                      </p:to>
                                    </p:set>
                                    <p:animEffect transition="in" filter="wipe(left)">
                                      <p:cBhvr>
                                        <p:cTn id="12" dur="1000"/>
                                        <p:tgtEl>
                                          <p:spTgt spid="3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3" nodeType="clickEffect">
                                  <p:stCondLst>
                                    <p:cond delay="0"/>
                                  </p:stCondLst>
                                  <p:iterate>
                                    <p:tmAbs val="0"/>
                                  </p:iterate>
                                  <p:childTnLst>
                                    <p:set>
                                      <p:cBhvr>
                                        <p:cTn id="16" fill="hold"/>
                                        <p:tgtEl>
                                          <p:spTgt spid="381"/>
                                        </p:tgtEl>
                                        <p:attrNameLst>
                                          <p:attrName>style.visibility</p:attrName>
                                        </p:attrNameLst>
                                      </p:cBhvr>
                                      <p:to>
                                        <p:strVal val="visible"/>
                                      </p:to>
                                    </p:set>
                                    <p:animEffect transition="in" filter="wipe(left)">
                                      <p:cBhvr>
                                        <p:cTn id="17" dur="1000"/>
                                        <p:tgtEl>
                                          <p:spTgt spid="3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4" nodeType="clickEffect">
                                  <p:stCondLst>
                                    <p:cond delay="0"/>
                                  </p:stCondLst>
                                  <p:iterate>
                                    <p:tmAbs val="0"/>
                                  </p:iterate>
                                  <p:childTnLst>
                                    <p:set>
                                      <p:cBhvr>
                                        <p:cTn id="21" fill="hold"/>
                                        <p:tgtEl>
                                          <p:spTgt spid="429"/>
                                        </p:tgtEl>
                                        <p:attrNameLst>
                                          <p:attrName>style.visibility</p:attrName>
                                        </p:attrNameLst>
                                      </p:cBhvr>
                                      <p:to>
                                        <p:strVal val="visible"/>
                                      </p:to>
                                    </p:set>
                                    <p:animEffect transition="in" filter="wipe(left)">
                                      <p:cBhvr>
                                        <p:cTn id="22" dur="1000"/>
                                        <p:tgtEl>
                                          <p:spTgt spid="4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5" nodeType="clickEffect">
                                  <p:stCondLst>
                                    <p:cond delay="0"/>
                                  </p:stCondLst>
                                  <p:iterate>
                                    <p:tmAbs val="0"/>
                                  </p:iterate>
                                  <p:childTnLst>
                                    <p:set>
                                      <p:cBhvr>
                                        <p:cTn id="26" fill="hold"/>
                                        <p:tgtEl>
                                          <p:spTgt spid="335"/>
                                        </p:tgtEl>
                                        <p:attrNameLst>
                                          <p:attrName>style.visibility</p:attrName>
                                        </p:attrNameLst>
                                      </p:cBhvr>
                                      <p:to>
                                        <p:strVal val="visible"/>
                                      </p:to>
                                    </p:set>
                                    <p:animEffect transition="in" filter="wipe(left)">
                                      <p:cBhvr>
                                        <p:cTn id="27" dur="1000"/>
                                        <p:tgtEl>
                                          <p:spTgt spid="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 grpId="1" animBg="1" advAuto="0"/>
      <p:bldP spid="335" grpId="5" animBg="1" advAuto="0"/>
      <p:bldP spid="378" grpId="2" animBg="1" advAuto="0"/>
      <p:bldP spid="381" grpId="3" animBg="1" advAuto="0"/>
      <p:bldP spid="429" grpId="4"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62F3C"/>
        </a:solidFill>
        <a:effectLst/>
      </p:bgPr>
    </p:bg>
    <p:spTree>
      <p:nvGrpSpPr>
        <p:cNvPr id="1" name=""/>
        <p:cNvGrpSpPr/>
        <p:nvPr/>
      </p:nvGrpSpPr>
      <p:grpSpPr>
        <a:xfrm>
          <a:off x="0" y="0"/>
          <a:ext cx="0" cy="0"/>
          <a:chOff x="0" y="0"/>
          <a:chExt cx="0" cy="0"/>
        </a:xfrm>
      </p:grpSpPr>
      <p:sp>
        <p:nvSpPr>
          <p:cNvPr id="433" name="Intelli-fitness"/>
          <p:cNvSpPr txBox="1">
            <a:spLocks noGrp="1"/>
          </p:cNvSpPr>
          <p:nvPr>
            <p:ph type="ctrTitle"/>
          </p:nvPr>
        </p:nvSpPr>
        <p:spPr>
          <a:prstGeom prst="rect">
            <a:avLst/>
          </a:prstGeom>
        </p:spPr>
        <p:txBody>
          <a:bodyPr/>
          <a:lstStyle>
            <a:lvl1pPr>
              <a:defRPr sz="12600">
                <a:solidFill>
                  <a:srgbClr val="FFFFFF"/>
                </a:solidFill>
                <a:latin typeface="Arial Rounded MT Bold"/>
                <a:ea typeface="Arial Rounded MT Bold"/>
                <a:cs typeface="Arial Rounded MT Bold"/>
                <a:sym typeface="Arial Rounded MT Bold"/>
              </a:defRPr>
            </a:lvl1pPr>
          </a:lstStyle>
          <a:p>
            <a:r>
              <a:t>Results</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TotalTime>
  <Words>664</Words>
  <Application>Microsoft Macintosh PowerPoint</Application>
  <PresentationFormat>Custom</PresentationFormat>
  <Paragraphs>159</Paragraphs>
  <Slides>15</Slides>
  <Notes>7</Notes>
  <HiddenSlides>0</HiddenSlides>
  <MMClips>18</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White</vt:lpstr>
      <vt:lpstr>Intelli-fitness</vt:lpstr>
      <vt:lpstr>Data</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App</vt:lpstr>
      <vt:lpstr>PowerPoint Presentation</vt:lpstr>
      <vt:lpstr>Contact  Info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Intelli-fitness</dc:title>
  <cp:lastModifiedBy>Nicole Kong</cp:lastModifiedBy>
  <cp:revision>3</cp:revision>
  <dcterms:modified xsi:type="dcterms:W3CDTF">2017-12-11T21:18:01Z</dcterms:modified>
</cp:coreProperties>
</file>